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vsdx" ContentType="application/vnd.ms-visio.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44.jpg" ContentType="image/jpeg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97" r:id="rId3"/>
    <p:sldId id="299" r:id="rId4"/>
    <p:sldId id="301" r:id="rId5"/>
    <p:sldId id="298" r:id="rId6"/>
    <p:sldId id="302" r:id="rId7"/>
    <p:sldId id="303" r:id="rId8"/>
    <p:sldId id="304" r:id="rId9"/>
    <p:sldId id="305" r:id="rId10"/>
    <p:sldId id="306" r:id="rId11"/>
    <p:sldId id="355" r:id="rId12"/>
    <p:sldId id="415" r:id="rId13"/>
    <p:sldId id="307" r:id="rId14"/>
    <p:sldId id="258" r:id="rId15"/>
    <p:sldId id="384" r:id="rId16"/>
    <p:sldId id="417" r:id="rId17"/>
    <p:sldId id="403" r:id="rId18"/>
    <p:sldId id="408" r:id="rId19"/>
    <p:sldId id="390" r:id="rId20"/>
    <p:sldId id="391" r:id="rId21"/>
    <p:sldId id="393" r:id="rId22"/>
    <p:sldId id="308" r:id="rId23"/>
    <p:sldId id="375" r:id="rId24"/>
    <p:sldId id="409" r:id="rId25"/>
    <p:sldId id="378" r:id="rId26"/>
    <p:sldId id="411" r:id="rId27"/>
    <p:sldId id="274" r:id="rId28"/>
    <p:sldId id="398" r:id="rId29"/>
    <p:sldId id="376" r:id="rId30"/>
    <p:sldId id="261" r:id="rId31"/>
    <p:sldId id="418" r:id="rId32"/>
    <p:sldId id="263" r:id="rId33"/>
    <p:sldId id="266" r:id="rId34"/>
    <p:sldId id="399" r:id="rId35"/>
    <p:sldId id="277" r:id="rId36"/>
    <p:sldId id="416" r:id="rId37"/>
    <p:sldId id="2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3"/>
    <a:srgbClr val="FF0000"/>
    <a:srgbClr val="D8D8D8"/>
    <a:srgbClr val="4672C4"/>
    <a:srgbClr val="2BB8D5"/>
    <a:srgbClr val="2BB5D1"/>
    <a:srgbClr val="6FC1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yandipde\surfdrive\Ph.D%20(TU_e)\ecyps-cpsiot%202019\ECYPS_paper\drawings\profi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3914260717410324E-2"/>
          <c:y val="5.0961315728515172E-2"/>
          <c:w val="0.89653018372703408"/>
          <c:h val="0.58270379510413883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Sheet1!$E$3</c:f>
              <c:strCache>
                <c:ptCount val="1"/>
                <c:pt idx="0">
                  <c:v>ISP</c:v>
                </c:pt>
              </c:strCache>
            </c:strRef>
          </c:tx>
          <c:spPr>
            <a:solidFill>
              <a:srgbClr val="F9CBAD"/>
            </a:solidFill>
            <a:ln>
              <a:solidFill>
                <a:schemeClr val="tx1"/>
              </a:solidFill>
            </a:ln>
            <a:effectLst/>
            <a:sp3d>
              <a:contourClr>
                <a:schemeClr val="tx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9CBAD"/>
              </a:solidFill>
              <a:ln>
                <a:solidFill>
                  <a:schemeClr val="tx1"/>
                </a:solidFill>
              </a:ln>
              <a:effectLst/>
              <a:sp3d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449-45E0-AF3A-C0423D7DDC72}"/>
              </c:ext>
            </c:extLst>
          </c:dPt>
          <c:cat>
            <c:strLit>
              <c:ptCount val="1"/>
            </c:strLit>
          </c:cat>
          <c:val>
            <c:numRef>
              <c:f>Sheet1!$G$3</c:f>
              <c:numCache>
                <c:formatCode>General</c:formatCode>
                <c:ptCount val="1"/>
                <c:pt idx="0">
                  <c:v>89.819137225913735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49-45E0-AF3A-C0423D7DDC72}"/>
            </c:ext>
          </c:extLst>
        </c:ser>
        <c:ser>
          <c:idx val="1"/>
          <c:order val="1"/>
          <c:tx>
            <c:strRef>
              <c:f>Sheet1!$E$4</c:f>
              <c:strCache>
                <c:ptCount val="1"/>
                <c:pt idx="0">
                  <c:v>IP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  <a:sp3d>
              <a:contourClr>
                <a:schemeClr val="tx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  <a:sp3d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8449-45E0-AF3A-C0423D7DDC72}"/>
              </c:ext>
            </c:extLst>
          </c:dPt>
          <c:cat>
            <c:strLit>
              <c:ptCount val="1"/>
            </c:strLit>
          </c:cat>
          <c:val>
            <c:numRef>
              <c:f>Sheet1!$G$4</c:f>
              <c:numCache>
                <c:formatCode>General</c:formatCode>
                <c:ptCount val="1"/>
                <c:pt idx="0">
                  <c:v>10.178452341735028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49-45E0-AF3A-C0423D7DDC72}"/>
            </c:ext>
          </c:extLst>
        </c:ser>
        <c:ser>
          <c:idx val="3"/>
          <c:order val="3"/>
          <c:tx>
            <c:strRef>
              <c:f>Sheet1!$E$6</c:f>
              <c:strCache>
                <c:ptCount val="1"/>
                <c:pt idx="0">
                  <c:v>Compute + Actuate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  <a:sp3d>
              <a:contourClr>
                <a:schemeClr val="tx1"/>
              </a:contourClr>
            </a:sp3d>
          </c:spPr>
          <c:invertIfNegative val="0"/>
          <c:cat>
            <c:strLit>
              <c:ptCount val="1"/>
            </c:strLit>
          </c:cat>
          <c:val>
            <c:numRef>
              <c:f>Sheet1!$G$6</c:f>
              <c:numCache>
                <c:formatCode>General</c:formatCode>
                <c:ptCount val="1"/>
                <c:pt idx="0">
                  <c:v>2.4136462610176847E-3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49-45E0-AF3A-C0423D7DDC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64731296"/>
        <c:axId val="464732080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Sheet1!$E$5</c15:sqref>
                        </c15:formulaRef>
                      </c:ext>
                    </c:extLst>
                    <c:strCache>
                      <c:ptCount val="1"/>
                      <c:pt idx="0">
                        <c:v>Control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Lit>
                    <c:ptCount val="1"/>
                  </c:strLit>
                </c:cat>
                <c:val>
                  <c:numRef>
                    <c:extLst>
                      <c:ext uri="{02D57815-91ED-43cb-92C2-25804820EDAC}">
                        <c15:formulaRef>
                          <c15:sqref>Sheet1!$G$5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1.2068231305088423E-3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8449-45E0-AF3A-C0423D7DDC72}"/>
                  </c:ext>
                </c:extLst>
              </c15:ser>
            </c15:filteredBarSeries>
            <c15:filteredBarSeries>
              <c15:ser>
                <c:idx val="4"/>
                <c:order val="4"/>
                <c:spPr>
                  <a:solidFill>
                    <a:schemeClr val="accent5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Lit>
                    <c:ptCount val="1"/>
                  </c:strLit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Sheet1!$G$7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100.00121003704029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8449-45E0-AF3A-C0423D7DDC72}"/>
                  </c:ext>
                </c:extLst>
              </c15:ser>
            </c15:filteredBarSeries>
          </c:ext>
        </c:extLst>
      </c:bar3DChart>
      <c:catAx>
        <c:axId val="46473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64732080"/>
        <c:crosses val="autoZero"/>
        <c:auto val="1"/>
        <c:lblAlgn val="ctr"/>
        <c:lblOffset val="100"/>
        <c:noMultiLvlLbl val="0"/>
      </c:catAx>
      <c:valAx>
        <c:axId val="464732080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% of Sampling</a:t>
                </a:r>
                <a:r>
                  <a:rPr lang="en-US" sz="1200" baseline="0">
                    <a:solidFill>
                      <a:schemeClr val="tx1"/>
                    </a:solidFill>
                  </a:rPr>
                  <a:t> Period</a:t>
                </a:r>
                <a:endParaRPr lang="en-US" sz="12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64731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ayout>
        <c:manualLayout>
          <c:xMode val="edge"/>
          <c:yMode val="edge"/>
          <c:x val="0.14540573512478511"/>
          <c:y val="0.83268991354218569"/>
          <c:w val="0.71374414075879011"/>
          <c:h val="0.104489962076882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Sensor-to-actuator delay (</a:t>
            </a:r>
            <a:r>
              <a:rPr lang="el-GR" dirty="0"/>
              <a:t>τ</a:t>
            </a:r>
            <a:r>
              <a:rPr lang="en-IN" dirty="0"/>
              <a:t>) in </a:t>
            </a:r>
            <a:r>
              <a:rPr lang="en-IN" dirty="0" err="1"/>
              <a:t>ms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v0</c:v>
                </c:pt>
                <c:pt idx="1">
                  <c:v>v1</c:v>
                </c:pt>
                <c:pt idx="2">
                  <c:v>v2</c:v>
                </c:pt>
                <c:pt idx="3">
                  <c:v>v3</c:v>
                </c:pt>
                <c:pt idx="4">
                  <c:v>v4</c:v>
                </c:pt>
                <c:pt idx="5">
                  <c:v>v5</c:v>
                </c:pt>
                <c:pt idx="6">
                  <c:v>v6</c:v>
                </c:pt>
                <c:pt idx="7">
                  <c:v>v7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68.3</c:v>
                </c:pt>
                <c:pt idx="1">
                  <c:v>24.3</c:v>
                </c:pt>
                <c:pt idx="2">
                  <c:v>57.6</c:v>
                </c:pt>
                <c:pt idx="3">
                  <c:v>69.599999999999994</c:v>
                </c:pt>
                <c:pt idx="4">
                  <c:v>20.100000000000001</c:v>
                </c:pt>
                <c:pt idx="5">
                  <c:v>55.2</c:v>
                </c:pt>
                <c:pt idx="6">
                  <c:v>23</c:v>
                </c:pt>
                <c:pt idx="7">
                  <c:v>19.5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88-4751-B23E-F06D9541DD4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110828368"/>
        <c:axId val="2120520864"/>
      </c:barChart>
      <c:catAx>
        <c:axId val="211082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nl-NL"/>
          </a:p>
        </c:txPr>
        <c:crossAx val="2120520864"/>
        <c:crosses val="autoZero"/>
        <c:auto val="1"/>
        <c:lblAlgn val="ctr"/>
        <c:lblOffset val="100"/>
        <c:noMultiLvlLbl val="0"/>
      </c:catAx>
      <c:valAx>
        <c:axId val="2120520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828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68EDE-1CAC-4F5B-913D-0E5BDDA947FE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EFE8F-9FA4-4A9E-9A83-3ECD8707FC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285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IN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1F6E181-41E1-4E10-885F-CCB732F6C86C}" type="slidenum">
              <a:rPr lang="en-GB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64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369776"/>
            <a:ext cx="9144000" cy="888023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123" y="2208001"/>
            <a:ext cx="1034506" cy="43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744" y="2720851"/>
            <a:ext cx="10516511" cy="804742"/>
          </a:xfrm>
          <a:prstGeom prst="rect">
            <a:avLst/>
          </a:prstGeom>
        </p:spPr>
      </p:pic>
      <p:pic>
        <p:nvPicPr>
          <p:cNvPr id="11" name="Picture 2" descr="http://ocps-itn.eu/wp-content/uploads/2016/03/Logo-EC1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1162661" y="0"/>
            <a:ext cx="1029339" cy="715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2"/>
          <p:cNvSpPr txBox="1"/>
          <p:nvPr userDrawn="1"/>
        </p:nvSpPr>
        <p:spPr>
          <a:xfrm>
            <a:off x="2316186" y="6310553"/>
            <a:ext cx="7612380" cy="4616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This project has received funding from the European Union’s Horizon 2020 Framework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Programme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for Research and Innovation under grant agreement no 674875.</a:t>
            </a:r>
            <a:endParaRPr lang="en-GB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92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885"/>
            <a:ext cx="10515600" cy="4902078"/>
          </a:xfrm>
        </p:spPr>
        <p:txBody>
          <a:bodyPr/>
          <a:lstStyle>
            <a:lvl4pPr marL="2057400" indent="-228600">
              <a:defRPr/>
            </a:lvl4pPr>
            <a:lvl5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32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8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62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7BB3A-F291-430E-8842-F12D0441A8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456632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5" r="73745"/>
          <a:stretch/>
        </p:blipFill>
        <p:spPr>
          <a:xfrm>
            <a:off x="1" y="3507581"/>
            <a:ext cx="1943100" cy="33504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2354" y="63884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5"/>
                </a:solidFill>
              </a:defRPr>
            </a:lvl1pPr>
          </a:lstStyle>
          <a:p>
            <a:fld id="{246DB6E5-ECCD-45FF-934B-C99B3DF7924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Bild 4"/>
          <p:cNvPicPr/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26"/>
          <a:stretch/>
        </p:blipFill>
        <p:spPr>
          <a:xfrm rot="16200000">
            <a:off x="8687526" y="-1330099"/>
            <a:ext cx="2589347" cy="524954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28" y="5869274"/>
            <a:ext cx="1004178" cy="8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1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GB" sz="4400" b="1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3pPr>
      <a:lvl4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package" Target="../embeddings/Microsoft_Visio_Drawing121.vsdx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0.png"/><Relationship Id="rId4" Type="http://schemas.openxmlformats.org/officeDocument/2006/relationships/image" Target="../media/image11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hyperlink" Target="http://www.es.ele.tue.nl/cps/automotive/#ima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jpg"/><Relationship Id="rId7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1.jpeg"/><Relationship Id="rId4" Type="http://schemas.openxmlformats.org/officeDocument/2006/relationships/hyperlink" Target="http://www.es.ele.tue.nl/cps/automotive/#imacs" TargetMode="External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S.Mohamed@tue.nl" TargetMode="External"/><Relationship Id="rId7" Type="http://schemas.openxmlformats.org/officeDocument/2006/relationships/hyperlink" Target="http://www.es.ele.tue.nl/cps/automotive/#ima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916" y="3894991"/>
            <a:ext cx="9174714" cy="2164355"/>
          </a:xfrm>
        </p:spPr>
        <p:txBody>
          <a:bodyPr>
            <a:normAutofit/>
          </a:bodyPr>
          <a:lstStyle/>
          <a:p>
            <a:r>
              <a:rPr lang="en-US" sz="2400" dirty="0"/>
              <a:t>IMACS: A Framework for Performance Evaluation of </a:t>
            </a:r>
            <a:br>
              <a:rPr lang="en-US" sz="2400" dirty="0"/>
            </a:br>
            <a:r>
              <a:rPr lang="en-US" sz="2400" dirty="0"/>
              <a:t>Image Approximation in a Closed-loop System</a:t>
            </a:r>
          </a:p>
          <a:p>
            <a:r>
              <a:rPr lang="en-GB" sz="2000" u="sng" dirty="0">
                <a:solidFill>
                  <a:schemeClr val="tx1"/>
                </a:solidFill>
              </a:rPr>
              <a:t>Sajid Mohamed</a:t>
            </a:r>
            <a:r>
              <a:rPr lang="en-GB" sz="2000" dirty="0">
                <a:solidFill>
                  <a:schemeClr val="tx1"/>
                </a:solidFill>
              </a:rPr>
              <a:t>, </a:t>
            </a:r>
            <a:r>
              <a:rPr lang="en-GB" sz="2000" dirty="0" err="1">
                <a:solidFill>
                  <a:schemeClr val="tx1"/>
                </a:solidFill>
              </a:rPr>
              <a:t>Sayandip</a:t>
            </a:r>
            <a:r>
              <a:rPr lang="en-GB" sz="2000" dirty="0">
                <a:solidFill>
                  <a:schemeClr val="tx1"/>
                </a:solidFill>
              </a:rPr>
              <a:t> De, Konstantinos Bimpisidis, Vishak Nathan, 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Dip Goswami, Henk Corporaal, </a:t>
            </a:r>
            <a:r>
              <a:rPr lang="en-GB" sz="2000" dirty="0" err="1">
                <a:solidFill>
                  <a:schemeClr val="tx1"/>
                </a:solidFill>
              </a:rPr>
              <a:t>Twan</a:t>
            </a:r>
            <a:r>
              <a:rPr lang="en-GB" sz="2000" dirty="0">
                <a:solidFill>
                  <a:schemeClr val="tx1"/>
                </a:solidFill>
              </a:rPr>
              <a:t> Basten</a:t>
            </a:r>
          </a:p>
          <a:p>
            <a:r>
              <a:rPr lang="en-GB" sz="2000" dirty="0">
                <a:solidFill>
                  <a:schemeClr val="tx1"/>
                </a:solidFill>
              </a:rPr>
              <a:t>Eindhoven University of Technology, The Netherlands</a:t>
            </a:r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DF74C-6E99-49EA-B585-D69462120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64714" cy="7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7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-331788" y="1169988"/>
          <a:ext cx="8143876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5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788" y="1169988"/>
                        <a:ext cx="8143876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kstvak 13"/>
          <p:cNvSpPr txBox="1"/>
          <p:nvPr/>
        </p:nvSpPr>
        <p:spPr>
          <a:xfrm>
            <a:off x="718770" y="2334937"/>
            <a:ext cx="132910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cs typeface="Arial"/>
              </a:rPr>
              <a:t>Dependant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Right Arrow 5"/>
          <p:cNvSpPr/>
          <p:nvPr/>
        </p:nvSpPr>
        <p:spPr>
          <a:xfrm rot="19139658">
            <a:off x="1826946" y="178791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337072">
            <a:off x="76008" y="324378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6452754"/>
            <a:ext cx="8629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kern="0" dirty="0"/>
              <a:t> 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6526588"/>
            <a:ext cx="67627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[Image Source: http://arch2neu.saclay.inria.fr/NIAC/luis_ceze.pdf]</a:t>
            </a:r>
            <a:endParaRPr lang="en-US" sz="1100" b="1" dirty="0"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089" y="1802603"/>
            <a:ext cx="5637062" cy="3809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678" y="1524000"/>
            <a:ext cx="5855548" cy="4307262"/>
          </a:xfrm>
          <a:prstGeom prst="rect">
            <a:avLst/>
          </a:prstGeom>
        </p:spPr>
      </p:pic>
      <p:sp>
        <p:nvSpPr>
          <p:cNvPr id="12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51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D5DB-E8B0-4611-BADD-0AA0F39C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Opposite View to Traditional Computing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B5D8FD-BD4F-40CC-9177-803A038B5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791" y="993532"/>
            <a:ext cx="8052418" cy="52595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69063D-1FD0-4738-AE49-273BFCD8C06A}"/>
              </a:ext>
            </a:extLst>
          </p:cNvPr>
          <p:cNvSpPr/>
          <p:nvPr/>
        </p:nvSpPr>
        <p:spPr>
          <a:xfrm>
            <a:off x="838199" y="6478416"/>
            <a:ext cx="8536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[Source:  A Comprehensive Analysis of Approximate Computing Techniques: From Component- to Application-Level [DATE 2019]</a:t>
            </a:r>
            <a:endParaRPr lang="en-US" sz="1100" b="1" dirty="0"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79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Approximations across the system stack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B21139-E0E5-487D-9CE1-D28602B18FAE}"/>
              </a:ext>
            </a:extLst>
          </p:cNvPr>
          <p:cNvSpPr/>
          <p:nvPr/>
        </p:nvSpPr>
        <p:spPr>
          <a:xfrm>
            <a:off x="5551746" y="1133651"/>
            <a:ext cx="4968293" cy="3074948"/>
          </a:xfrm>
          <a:prstGeom prst="roundRect">
            <a:avLst>
              <a:gd name="adj" fmla="val 7836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529324" y="-987108"/>
          <a:ext cx="8165846" cy="549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Visio" r:id="rId3" imgW="8145749" imgH="5433032" progId="Visio.Drawing.15">
                  <p:embed/>
                </p:oleObj>
              </mc:Choice>
              <mc:Fallback>
                <p:oleObj name="Visio" r:id="rId3" imgW="8145749" imgH="5433032" progId="Visio.Drawing.15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9324" y="-987108"/>
                        <a:ext cx="8165846" cy="549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143" y="1245639"/>
            <a:ext cx="1092234" cy="64775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C7F2B7-1E7F-4D51-B8C6-3B77BC50F9A0}"/>
              </a:ext>
            </a:extLst>
          </p:cNvPr>
          <p:cNvSpPr/>
          <p:nvPr/>
        </p:nvSpPr>
        <p:spPr>
          <a:xfrm>
            <a:off x="1288412" y="1379820"/>
            <a:ext cx="3738442" cy="3131824"/>
          </a:xfrm>
          <a:prstGeom prst="roundRect">
            <a:avLst>
              <a:gd name="adj" fmla="val 7836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821" y="1252350"/>
            <a:ext cx="1272761" cy="6929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39EDC72-17DD-4FBB-BEDF-3E26923A2563}"/>
              </a:ext>
            </a:extLst>
          </p:cNvPr>
          <p:cNvGrpSpPr/>
          <p:nvPr/>
        </p:nvGrpSpPr>
        <p:grpSpPr>
          <a:xfrm>
            <a:off x="1465964" y="1630882"/>
            <a:ext cx="3373955" cy="674129"/>
            <a:chOff x="1528977" y="1298905"/>
            <a:chExt cx="3373955" cy="6741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8407" y="1298905"/>
              <a:ext cx="1157231" cy="665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5701" y="1307783"/>
              <a:ext cx="1157231" cy="665251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9C1FEE6-4F6A-4F98-BB3E-E7E9C8401031}"/>
                </a:ext>
              </a:extLst>
            </p:cNvPr>
            <p:cNvSpPr/>
            <p:nvPr/>
          </p:nvSpPr>
          <p:spPr>
            <a:xfrm>
              <a:off x="1528977" y="1322325"/>
              <a:ext cx="1120769" cy="5334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Algorithms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kstvak 13">
            <a:extLst>
              <a:ext uri="{FF2B5EF4-FFF2-40B4-BE49-F238E27FC236}">
                <a16:creationId xmlns:a16="http://schemas.microsoft.com/office/drawing/2014/main" id="{424B9327-8DC9-49A5-AB8C-A4309070207D}"/>
              </a:ext>
            </a:extLst>
          </p:cNvPr>
          <p:cNvSpPr txBox="1"/>
          <p:nvPr/>
        </p:nvSpPr>
        <p:spPr>
          <a:xfrm>
            <a:off x="1813304" y="2350443"/>
            <a:ext cx="2663300" cy="2321543"/>
          </a:xfrm>
          <a:prstGeom prst="roundRect">
            <a:avLst/>
          </a:prstGeom>
          <a:noFill/>
          <a:ln w="28575">
            <a:noFill/>
          </a:ln>
          <a:effectLst/>
        </p:spPr>
        <p:txBody>
          <a:bodyPr wrap="square" rtlCol="0" anchor="t">
            <a:noAutofit/>
          </a:bodyPr>
          <a:lstStyle/>
          <a:p>
            <a:pPr algn="ctr"/>
            <a:endParaRPr lang="en-US" sz="1200" b="1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cs typeface="Arial"/>
              </a:rPr>
              <a:t>Neural Acceleration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  <a:cs typeface="Arial"/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cs typeface="Arial"/>
              </a:rPr>
              <a:t>Loop Perforation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  <a:cs typeface="Arial"/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cs typeface="Arial"/>
              </a:rPr>
              <a:t>Precision Scaling</a:t>
            </a:r>
          </a:p>
          <a:p>
            <a:pPr algn="ctr"/>
            <a:endParaRPr lang="en-US" sz="1200" b="1" dirty="0">
              <a:solidFill>
                <a:sysClr val="windowText" lastClr="000000"/>
              </a:solidFill>
              <a:cs typeface="Arial"/>
            </a:endParaRPr>
          </a:p>
        </p:txBody>
      </p:sp>
      <p:sp>
        <p:nvSpPr>
          <p:cNvPr id="27" name="Tekstvak 13">
            <a:extLst>
              <a:ext uri="{FF2B5EF4-FFF2-40B4-BE49-F238E27FC236}">
                <a16:creationId xmlns:a16="http://schemas.microsoft.com/office/drawing/2014/main" id="{1642DB82-C72A-437E-8AFD-BDCF18DEA7BD}"/>
              </a:ext>
            </a:extLst>
          </p:cNvPr>
          <p:cNvSpPr txBox="1"/>
          <p:nvPr/>
        </p:nvSpPr>
        <p:spPr>
          <a:xfrm>
            <a:off x="6889072" y="1716691"/>
            <a:ext cx="2663300" cy="2111171"/>
          </a:xfrm>
          <a:prstGeom prst="roundRect">
            <a:avLst/>
          </a:prstGeom>
          <a:noFill/>
          <a:ln w="28575">
            <a:noFill/>
          </a:ln>
          <a:effectLst/>
        </p:spPr>
        <p:txBody>
          <a:bodyPr wrap="square" rtlCol="0" anchor="t">
            <a:noAutofit/>
          </a:bodyPr>
          <a:lstStyle/>
          <a:p>
            <a:pPr algn="ctr"/>
            <a:endParaRPr lang="en-US" sz="1200" b="1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/>
            <a:endParaRPr lang="en-US" sz="2000" dirty="0">
              <a:solidFill>
                <a:sysClr val="windowText" lastClr="000000"/>
              </a:solidFill>
              <a:cs typeface="Arial"/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cs typeface="Arial"/>
              </a:rPr>
              <a:t>Imprecise Hardware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  <a:cs typeface="Arial"/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cs typeface="Arial"/>
              </a:rPr>
              <a:t>Precision Scaling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  <a:cs typeface="Arial"/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cs typeface="Arial"/>
              </a:rPr>
              <a:t>Voltage Over-Scaling</a:t>
            </a:r>
          </a:p>
          <a:p>
            <a:pPr algn="ctr"/>
            <a:endParaRPr lang="en-US" sz="1200" b="1" dirty="0">
              <a:solidFill>
                <a:sysClr val="windowText" lastClr="000000"/>
              </a:solidFill>
              <a:cs typeface="Arial"/>
            </a:endParaRPr>
          </a:p>
        </p:txBody>
      </p:sp>
      <p:sp>
        <p:nvSpPr>
          <p:cNvPr id="12" name="Tekstvak 13"/>
          <p:cNvSpPr txBox="1"/>
          <p:nvPr/>
        </p:nvSpPr>
        <p:spPr>
          <a:xfrm>
            <a:off x="5268085" y="2174536"/>
            <a:ext cx="163254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Logic</a:t>
            </a:r>
          </a:p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Approximation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D52CB15-9717-4059-A517-8F28208F8106}"/>
              </a:ext>
            </a:extLst>
          </p:cNvPr>
          <p:cNvSpPr/>
          <p:nvPr/>
        </p:nvSpPr>
        <p:spPr>
          <a:xfrm>
            <a:off x="5551746" y="4406283"/>
            <a:ext cx="5039314" cy="2111171"/>
          </a:xfrm>
          <a:prstGeom prst="roundRect">
            <a:avLst>
              <a:gd name="adj" fmla="val 12041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vak 13">
            <a:extLst>
              <a:ext uri="{FF2B5EF4-FFF2-40B4-BE49-F238E27FC236}">
                <a16:creationId xmlns:a16="http://schemas.microsoft.com/office/drawing/2014/main" id="{3E1A0F3A-5487-4B99-B669-2038DB05CF81}"/>
              </a:ext>
            </a:extLst>
          </p:cNvPr>
          <p:cNvSpPr txBox="1"/>
          <p:nvPr/>
        </p:nvSpPr>
        <p:spPr>
          <a:xfrm>
            <a:off x="6924582" y="4285482"/>
            <a:ext cx="2663300" cy="2111171"/>
          </a:xfrm>
          <a:prstGeom prst="roundRect">
            <a:avLst/>
          </a:prstGeom>
          <a:noFill/>
          <a:ln w="28575">
            <a:noFill/>
          </a:ln>
          <a:effectLst/>
        </p:spPr>
        <p:txBody>
          <a:bodyPr wrap="square" rtlCol="0" anchor="t">
            <a:noAutofit/>
          </a:bodyPr>
          <a:lstStyle/>
          <a:p>
            <a:pPr algn="ctr"/>
            <a:endParaRPr lang="en-US" sz="2000" dirty="0">
              <a:solidFill>
                <a:sysClr val="windowText" lastClr="000000"/>
              </a:solidFill>
              <a:cs typeface="Arial"/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cs typeface="Arial"/>
              </a:rPr>
              <a:t>Voltage Scaling in SRAMs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  <a:cs typeface="Arial"/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cs typeface="Arial"/>
              </a:rPr>
              <a:t>Refresh Rate Modulation in DRAMs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  <a:cs typeface="Arial"/>
            </a:endParaRPr>
          </a:p>
          <a:p>
            <a:pPr algn="ctr"/>
            <a:endParaRPr lang="en-US" sz="1200" b="1" dirty="0">
              <a:solidFill>
                <a:sysClr val="windowText" lastClr="000000"/>
              </a:solidFill>
              <a:cs typeface="Arial"/>
            </a:endParaRPr>
          </a:p>
        </p:txBody>
      </p:sp>
      <p:sp>
        <p:nvSpPr>
          <p:cNvPr id="13" name="Tekstvak 13"/>
          <p:cNvSpPr txBox="1"/>
          <p:nvPr/>
        </p:nvSpPr>
        <p:spPr>
          <a:xfrm>
            <a:off x="5288313" y="4643292"/>
            <a:ext cx="163254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</a:p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Approximation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1" name="Tekstvak 13">
            <a:extLst>
              <a:ext uri="{FF2B5EF4-FFF2-40B4-BE49-F238E27FC236}">
                <a16:creationId xmlns:a16="http://schemas.microsoft.com/office/drawing/2014/main" id="{4220E8FA-9CE2-4039-8B47-ACAC52410DE3}"/>
              </a:ext>
            </a:extLst>
          </p:cNvPr>
          <p:cNvSpPr txBox="1"/>
          <p:nvPr/>
        </p:nvSpPr>
        <p:spPr>
          <a:xfrm>
            <a:off x="180759" y="2516544"/>
            <a:ext cx="163254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SW</a:t>
            </a:r>
          </a:p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Approximation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2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Resilient Applications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590550" y="6452754"/>
            <a:ext cx="8629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kern="0" dirty="0"/>
              <a:t> 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33258" y="3300897"/>
            <a:ext cx="1336431" cy="422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92DDBC-DC68-4FE2-97A8-680AD0B54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54" y="3705492"/>
            <a:ext cx="3788817" cy="2162783"/>
          </a:xfrm>
          <a:prstGeom prst="rect">
            <a:avLst/>
          </a:prstGeom>
        </p:spPr>
      </p:pic>
      <p:pic>
        <p:nvPicPr>
          <p:cNvPr id="11" name="Picture 1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DD0FE0D6-AE1C-4541-B232-80059994D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38" y="1026300"/>
            <a:ext cx="2896222" cy="2412010"/>
          </a:xfrm>
          <a:prstGeom prst="rect">
            <a:avLst/>
          </a:prstGeom>
        </p:spPr>
      </p:pic>
      <p:pic>
        <p:nvPicPr>
          <p:cNvPr id="17" name="Picture 16" descr="A picture containing businesscard&#10;&#10;Description generated with high confidence">
            <a:extLst>
              <a:ext uri="{FF2B5EF4-FFF2-40B4-BE49-F238E27FC236}">
                <a16:creationId xmlns:a16="http://schemas.microsoft.com/office/drawing/2014/main" id="{9B4A21B7-D69B-4903-83A3-5A6899268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3" y="3642142"/>
            <a:ext cx="4320137" cy="25673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D4CD27-960F-48A0-A47F-16D354624C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21" y="1157282"/>
            <a:ext cx="3244370" cy="2169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2965" y="3429000"/>
            <a:ext cx="378881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Image Processing &amp; Compression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C18BB-16DE-42DA-BB6E-0A55F06D1EC8}"/>
              </a:ext>
            </a:extLst>
          </p:cNvPr>
          <p:cNvSpPr txBox="1"/>
          <p:nvPr/>
        </p:nvSpPr>
        <p:spPr>
          <a:xfrm>
            <a:off x="7322047" y="3463954"/>
            <a:ext cx="21188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Biometric Security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7D79E-EEF7-4B2F-A389-9843209422DB}"/>
              </a:ext>
            </a:extLst>
          </p:cNvPr>
          <p:cNvSpPr txBox="1"/>
          <p:nvPr/>
        </p:nvSpPr>
        <p:spPr>
          <a:xfrm>
            <a:off x="2643894" y="5697487"/>
            <a:ext cx="1340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Navigation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C455-1595-47E0-B16F-41D37DAA3C41}"/>
              </a:ext>
            </a:extLst>
          </p:cNvPr>
          <p:cNvSpPr txBox="1"/>
          <p:nvPr/>
        </p:nvSpPr>
        <p:spPr>
          <a:xfrm>
            <a:off x="7576422" y="5708695"/>
            <a:ext cx="179478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Web Browsing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FE978C-74C0-44EB-A62F-AB79ABB61794}"/>
              </a:ext>
            </a:extLst>
          </p:cNvPr>
          <p:cNvSpPr txBox="1"/>
          <p:nvPr/>
        </p:nvSpPr>
        <p:spPr>
          <a:xfrm>
            <a:off x="4215786" y="6167161"/>
            <a:ext cx="362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No single accurate result!!!</a:t>
            </a:r>
            <a:endParaRPr lang="nl-N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0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272F-E6F7-417C-B8DF-7682E12F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Approximate computing: Image approximation</a:t>
            </a:r>
            <a:endParaRPr lang="nl-NL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3C5E5AD8-E80E-4650-81D6-856E7898B73E}"/>
              </a:ext>
            </a:extLst>
          </p:cNvPr>
          <p:cNvSpPr/>
          <p:nvPr/>
        </p:nvSpPr>
        <p:spPr>
          <a:xfrm>
            <a:off x="1417739" y="1375795"/>
            <a:ext cx="9638951" cy="4387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162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A1C9-D1D0-41EC-AF1C-9FF1807C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155" y="2322053"/>
            <a:ext cx="5222851" cy="1900613"/>
          </a:xfrm>
        </p:spPr>
        <p:txBody>
          <a:bodyPr>
            <a:noAutofit/>
          </a:bodyPr>
          <a:lstStyle/>
          <a:p>
            <a:r>
              <a:rPr lang="en-US" sz="2800" dirty="0"/>
              <a:t>Image Processing benefits from Approximate Computing!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AD4FB-1D7B-4EB2-A789-32B064C274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1" y="2275868"/>
            <a:ext cx="3244370" cy="21696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B0CAF6-4495-46EC-B45A-300D9FA92EBA}"/>
              </a:ext>
            </a:extLst>
          </p:cNvPr>
          <p:cNvSpPr txBox="1">
            <a:spLocks/>
          </p:cNvSpPr>
          <p:nvPr/>
        </p:nvSpPr>
        <p:spPr>
          <a:xfrm>
            <a:off x="928456" y="4788227"/>
            <a:ext cx="10515600" cy="62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01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k object 18">
            <a:extLst>
              <a:ext uri="{FF2B5EF4-FFF2-40B4-BE49-F238E27FC236}">
                <a16:creationId xmlns:a16="http://schemas.microsoft.com/office/drawing/2014/main" id="{56736C02-9CF7-44F3-85D7-85EC7D927584}"/>
              </a:ext>
            </a:extLst>
          </p:cNvPr>
          <p:cNvSpPr/>
          <p:nvPr/>
        </p:nvSpPr>
        <p:spPr>
          <a:xfrm>
            <a:off x="4300589" y="4462760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rgbClr val="C5E0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bk object 19">
            <a:extLst>
              <a:ext uri="{FF2B5EF4-FFF2-40B4-BE49-F238E27FC236}">
                <a16:creationId xmlns:a16="http://schemas.microsoft.com/office/drawing/2014/main" id="{E0E6ED02-6159-48D1-91AD-B41D399F7B10}"/>
              </a:ext>
            </a:extLst>
          </p:cNvPr>
          <p:cNvSpPr/>
          <p:nvPr/>
        </p:nvSpPr>
        <p:spPr>
          <a:xfrm>
            <a:off x="4267661" y="4186937"/>
            <a:ext cx="3163477" cy="1352783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B0CAF6-4495-46EC-B45A-300D9FA92EBA}"/>
              </a:ext>
            </a:extLst>
          </p:cNvPr>
          <p:cNvSpPr txBox="1">
            <a:spLocks/>
          </p:cNvSpPr>
          <p:nvPr/>
        </p:nvSpPr>
        <p:spPr>
          <a:xfrm>
            <a:off x="928456" y="4788227"/>
            <a:ext cx="10515600" cy="62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F092E-3892-4138-9717-54B125230F5A}"/>
              </a:ext>
            </a:extLst>
          </p:cNvPr>
          <p:cNvSpPr txBox="1"/>
          <p:nvPr/>
        </p:nvSpPr>
        <p:spPr>
          <a:xfrm>
            <a:off x="3986074" y="1748901"/>
            <a:ext cx="5592932" cy="9854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93DC14-F81C-47E8-BAA0-B7A22A0E61D3}"/>
              </a:ext>
            </a:extLst>
          </p:cNvPr>
          <p:cNvSpPr txBox="1">
            <a:spLocks/>
          </p:cNvSpPr>
          <p:nvPr/>
        </p:nvSpPr>
        <p:spPr>
          <a:xfrm>
            <a:off x="3574830" y="776800"/>
            <a:ext cx="5222851" cy="1900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</a:rPr>
              <a:t>But they are always part of bigger closed-loop systems.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16</a:t>
            </a:fld>
            <a:endParaRPr lang="en-GB"/>
          </a:p>
        </p:txBody>
      </p:sp>
      <p:sp>
        <p:nvSpPr>
          <p:cNvPr id="14" name="bk object 20">
            <a:extLst>
              <a:ext uri="{FF2B5EF4-FFF2-40B4-BE49-F238E27FC236}">
                <a16:creationId xmlns:a16="http://schemas.microsoft.com/office/drawing/2014/main" id="{09DD06CF-0706-46BE-B83E-007AB5F0E865}"/>
              </a:ext>
            </a:extLst>
          </p:cNvPr>
          <p:cNvSpPr/>
          <p:nvPr/>
        </p:nvSpPr>
        <p:spPr>
          <a:xfrm>
            <a:off x="4439686" y="4618454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BF9EA2DF-799B-4A3D-99F0-B092FCE16E8F}"/>
              </a:ext>
            </a:extLst>
          </p:cNvPr>
          <p:cNvSpPr txBox="1"/>
          <p:nvPr/>
        </p:nvSpPr>
        <p:spPr>
          <a:xfrm>
            <a:off x="4880632" y="4880985"/>
            <a:ext cx="3067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ISP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801C55EE-4C1E-4C4D-8A1A-5C861ACA1BEF}"/>
              </a:ext>
            </a:extLst>
          </p:cNvPr>
          <p:cNvSpPr/>
          <p:nvPr/>
        </p:nvSpPr>
        <p:spPr>
          <a:xfrm>
            <a:off x="2421199" y="2734322"/>
            <a:ext cx="2894330" cy="2262505"/>
          </a:xfrm>
          <a:custGeom>
            <a:avLst/>
            <a:gdLst/>
            <a:ahLst/>
            <a:cxnLst/>
            <a:rect l="l" t="t" r="r" b="b"/>
            <a:pathLst>
              <a:path w="2894329" h="2262505">
                <a:moveTo>
                  <a:pt x="2894165" y="0"/>
                </a:moveTo>
                <a:lnTo>
                  <a:pt x="0" y="0"/>
                </a:lnTo>
                <a:lnTo>
                  <a:pt x="0" y="2261906"/>
                </a:lnTo>
                <a:lnTo>
                  <a:pt x="204693" y="2261906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EDA9B505-BF15-49D8-9E89-801AA5DD557F}"/>
              </a:ext>
            </a:extLst>
          </p:cNvPr>
          <p:cNvSpPr/>
          <p:nvPr/>
        </p:nvSpPr>
        <p:spPr>
          <a:xfrm>
            <a:off x="2608505" y="4925890"/>
            <a:ext cx="140335" cy="140970"/>
          </a:xfrm>
          <a:custGeom>
            <a:avLst/>
            <a:gdLst/>
            <a:ahLst/>
            <a:cxnLst/>
            <a:rect l="l" t="t" r="r" b="b"/>
            <a:pathLst>
              <a:path w="140334" h="140969">
                <a:moveTo>
                  <a:pt x="139887" y="70338"/>
                </a:moveTo>
                <a:lnTo>
                  <a:pt x="0" y="0"/>
                </a:lnTo>
                <a:lnTo>
                  <a:pt x="0" y="140677"/>
                </a:lnTo>
                <a:lnTo>
                  <a:pt x="13988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CA1054-2DF0-4EDF-B2D9-D651FAFC20FD}"/>
              </a:ext>
            </a:extLst>
          </p:cNvPr>
          <p:cNvSpPr/>
          <p:nvPr/>
        </p:nvSpPr>
        <p:spPr>
          <a:xfrm>
            <a:off x="7110980" y="2734322"/>
            <a:ext cx="2499995" cy="2262505"/>
          </a:xfrm>
          <a:custGeom>
            <a:avLst/>
            <a:gdLst/>
            <a:ahLst/>
            <a:cxnLst/>
            <a:rect l="l" t="t" r="r" b="b"/>
            <a:pathLst>
              <a:path w="2499995" h="2262505">
                <a:moveTo>
                  <a:pt x="1898357" y="2261906"/>
                </a:moveTo>
                <a:lnTo>
                  <a:pt x="2499794" y="2261906"/>
                </a:lnTo>
                <a:lnTo>
                  <a:pt x="2499794" y="0"/>
                </a:lnTo>
                <a:lnTo>
                  <a:pt x="0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4D95D240-E5C1-4589-A564-98F9A44F4F80}"/>
              </a:ext>
            </a:extLst>
          </p:cNvPr>
          <p:cNvSpPr/>
          <p:nvPr/>
        </p:nvSpPr>
        <p:spPr>
          <a:xfrm>
            <a:off x="6988480" y="266398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4">
                <a:moveTo>
                  <a:pt x="139887" y="139887"/>
                </a:moveTo>
                <a:lnTo>
                  <a:pt x="139887" y="0"/>
                </a:lnTo>
                <a:lnTo>
                  <a:pt x="0" y="70338"/>
                </a:lnTo>
                <a:lnTo>
                  <a:pt x="139887" y="139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392B90C7-76D6-4314-9CE8-55BED9E0E8E3}"/>
              </a:ext>
            </a:extLst>
          </p:cNvPr>
          <p:cNvSpPr/>
          <p:nvPr/>
        </p:nvSpPr>
        <p:spPr>
          <a:xfrm>
            <a:off x="2748393" y="4618454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C8B85FE5-5E9F-42AA-8FCC-810A90F2EC32}"/>
              </a:ext>
            </a:extLst>
          </p:cNvPr>
          <p:cNvSpPr/>
          <p:nvPr/>
        </p:nvSpPr>
        <p:spPr>
          <a:xfrm>
            <a:off x="2748393" y="4618454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9CACD45C-F346-46F7-BD7A-BEC40EF5B930}"/>
              </a:ext>
            </a:extLst>
          </p:cNvPr>
          <p:cNvSpPr txBox="1"/>
          <p:nvPr/>
        </p:nvSpPr>
        <p:spPr>
          <a:xfrm>
            <a:off x="2971209" y="4744259"/>
            <a:ext cx="74295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Camera Sensor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4FF73056-9B67-44D1-AE64-9F1A1B297275}"/>
              </a:ext>
            </a:extLst>
          </p:cNvPr>
          <p:cNvSpPr/>
          <p:nvPr/>
        </p:nvSpPr>
        <p:spPr>
          <a:xfrm>
            <a:off x="6130979" y="4618454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8FB570FE-D3EA-491A-8557-6E588AEF4515}"/>
              </a:ext>
            </a:extLst>
          </p:cNvPr>
          <p:cNvSpPr/>
          <p:nvPr/>
        </p:nvSpPr>
        <p:spPr>
          <a:xfrm>
            <a:off x="6130979" y="4618454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74D2A289-0A40-431B-B62B-B66A4D81FD00}"/>
              </a:ext>
            </a:extLst>
          </p:cNvPr>
          <p:cNvSpPr txBox="1"/>
          <p:nvPr/>
        </p:nvSpPr>
        <p:spPr>
          <a:xfrm>
            <a:off x="6413639" y="4685697"/>
            <a:ext cx="101282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764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Image Processing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F0EA9746-4CE1-40E2-8715-3D5619E9F7F0}"/>
              </a:ext>
            </a:extLst>
          </p:cNvPr>
          <p:cNvSpPr/>
          <p:nvPr/>
        </p:nvSpPr>
        <p:spPr>
          <a:xfrm>
            <a:off x="7822272" y="4618454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rgbClr val="D6DC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E730BACD-62E4-42E9-BD44-54D0749A17F1}"/>
              </a:ext>
            </a:extLst>
          </p:cNvPr>
          <p:cNvSpPr/>
          <p:nvPr/>
        </p:nvSpPr>
        <p:spPr>
          <a:xfrm>
            <a:off x="7822272" y="4618454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159445FA-1AEB-401E-8538-E5A01365D625}"/>
              </a:ext>
            </a:extLst>
          </p:cNvPr>
          <p:cNvSpPr txBox="1"/>
          <p:nvPr/>
        </p:nvSpPr>
        <p:spPr>
          <a:xfrm>
            <a:off x="7934443" y="4880985"/>
            <a:ext cx="9626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Controller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16">
            <a:extLst>
              <a:ext uri="{FF2B5EF4-FFF2-40B4-BE49-F238E27FC236}">
                <a16:creationId xmlns:a16="http://schemas.microsoft.com/office/drawing/2014/main" id="{C651C8AF-5B1C-480C-A918-30815F09C475}"/>
              </a:ext>
            </a:extLst>
          </p:cNvPr>
          <p:cNvSpPr/>
          <p:nvPr/>
        </p:nvSpPr>
        <p:spPr>
          <a:xfrm>
            <a:off x="3935459" y="4996229"/>
            <a:ext cx="382270" cy="0"/>
          </a:xfrm>
          <a:custGeom>
            <a:avLst/>
            <a:gdLst/>
            <a:ahLst/>
            <a:cxnLst/>
            <a:rect l="l" t="t" r="r" b="b"/>
            <a:pathLst>
              <a:path w="382269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591A7C71-2348-45CB-ABB1-94D944313EE4}"/>
              </a:ext>
            </a:extLst>
          </p:cNvPr>
          <p:cNvSpPr/>
          <p:nvPr/>
        </p:nvSpPr>
        <p:spPr>
          <a:xfrm>
            <a:off x="4299008" y="4925890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69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E9A96BB7-42F6-4087-AD1B-D6BB973B1902}"/>
              </a:ext>
            </a:extLst>
          </p:cNvPr>
          <p:cNvSpPr/>
          <p:nvPr/>
        </p:nvSpPr>
        <p:spPr>
          <a:xfrm>
            <a:off x="5626752" y="4996229"/>
            <a:ext cx="382270" cy="0"/>
          </a:xfrm>
          <a:custGeom>
            <a:avLst/>
            <a:gdLst/>
            <a:ahLst/>
            <a:cxnLst/>
            <a:rect l="l" t="t" r="r" b="b"/>
            <a:pathLst>
              <a:path w="382270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535ED94F-7056-424D-886D-AC2B4E6537BA}"/>
              </a:ext>
            </a:extLst>
          </p:cNvPr>
          <p:cNvSpPr/>
          <p:nvPr/>
        </p:nvSpPr>
        <p:spPr>
          <a:xfrm>
            <a:off x="5990301" y="4925890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30574BBC-352A-446A-94A5-6F3252DDBC02}"/>
              </a:ext>
            </a:extLst>
          </p:cNvPr>
          <p:cNvSpPr/>
          <p:nvPr/>
        </p:nvSpPr>
        <p:spPr>
          <a:xfrm>
            <a:off x="7318045" y="4996229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7FC1DE3C-ABBE-4D61-9B3F-F4AEDFD5578F}"/>
              </a:ext>
            </a:extLst>
          </p:cNvPr>
          <p:cNvSpPr/>
          <p:nvPr/>
        </p:nvSpPr>
        <p:spPr>
          <a:xfrm>
            <a:off x="7681594" y="4925890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63BD3E04-48D2-4649-932A-2481BF8AA48C}"/>
              </a:ext>
            </a:extLst>
          </p:cNvPr>
          <p:cNvSpPr txBox="1"/>
          <p:nvPr/>
        </p:nvSpPr>
        <p:spPr>
          <a:xfrm>
            <a:off x="9661419" y="3967084"/>
            <a:ext cx="477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mbria Math"/>
                <a:cs typeface="Cambria Math"/>
              </a:rPr>
              <a:t>u[k]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5FFEBDD4-7FF5-4407-B5A0-D3CFA9CB95DA}"/>
              </a:ext>
            </a:extLst>
          </p:cNvPr>
          <p:cNvSpPr/>
          <p:nvPr/>
        </p:nvSpPr>
        <p:spPr>
          <a:xfrm>
            <a:off x="5315364" y="2356547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8E317DCE-196A-42CB-99E2-10E2A0E4EAF7}"/>
              </a:ext>
            </a:extLst>
          </p:cNvPr>
          <p:cNvSpPr/>
          <p:nvPr/>
        </p:nvSpPr>
        <p:spPr>
          <a:xfrm>
            <a:off x="5315364" y="2356547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5F58A4D1-61D8-40CF-B2F5-AB718A11BDD4}"/>
              </a:ext>
            </a:extLst>
          </p:cNvPr>
          <p:cNvSpPr txBox="1"/>
          <p:nvPr/>
        </p:nvSpPr>
        <p:spPr>
          <a:xfrm>
            <a:off x="4435274" y="2619079"/>
            <a:ext cx="353567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250" algn="ctr">
              <a:lnSpc>
                <a:spcPct val="100000"/>
              </a:lnSpc>
            </a:pPr>
            <a:r>
              <a:rPr sz="1800" spc="-10" dirty="0">
                <a:solidFill>
                  <a:schemeClr val="bg1"/>
                </a:solidFill>
                <a:latin typeface="Calibri"/>
                <a:cs typeface="Calibri"/>
              </a:rPr>
              <a:t>Plant/</a:t>
            </a:r>
            <a:r>
              <a:rPr sz="18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  <a:endParaRPr sz="1800" dirty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2" name="object 49">
            <a:extLst>
              <a:ext uri="{FF2B5EF4-FFF2-40B4-BE49-F238E27FC236}">
                <a16:creationId xmlns:a16="http://schemas.microsoft.com/office/drawing/2014/main" id="{F269A8D5-458A-4A1D-A279-04414FADEBBF}"/>
              </a:ext>
            </a:extLst>
          </p:cNvPr>
          <p:cNvSpPr txBox="1"/>
          <p:nvPr/>
        </p:nvSpPr>
        <p:spPr>
          <a:xfrm>
            <a:off x="2511197" y="3645692"/>
            <a:ext cx="12910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2000" dirty="0">
                <a:latin typeface="Calibri"/>
                <a:cs typeface="Calibri"/>
              </a:rPr>
              <a:t>raw </a:t>
            </a:r>
            <a:r>
              <a:rPr sz="2000" dirty="0">
                <a:latin typeface="Calibri"/>
                <a:cs typeface="Calibri"/>
              </a:rPr>
              <a:t>image</a:t>
            </a:r>
          </a:p>
        </p:txBody>
      </p:sp>
      <p:sp>
        <p:nvSpPr>
          <p:cNvPr id="43" name="object 50">
            <a:extLst>
              <a:ext uri="{FF2B5EF4-FFF2-40B4-BE49-F238E27FC236}">
                <a16:creationId xmlns:a16="http://schemas.microsoft.com/office/drawing/2014/main" id="{18D2359F-D2AA-4DD2-88CD-32E98F320875}"/>
              </a:ext>
            </a:extLst>
          </p:cNvPr>
          <p:cNvSpPr txBox="1"/>
          <p:nvPr/>
        </p:nvSpPr>
        <p:spPr>
          <a:xfrm>
            <a:off x="2511197" y="3943430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containing x[k]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51">
            <a:extLst>
              <a:ext uri="{FF2B5EF4-FFF2-40B4-BE49-F238E27FC236}">
                <a16:creationId xmlns:a16="http://schemas.microsoft.com/office/drawing/2014/main" id="{9D068A01-73D2-4D13-9493-D6CF756BE2B7}"/>
              </a:ext>
            </a:extLst>
          </p:cNvPr>
          <p:cNvSpPr/>
          <p:nvPr/>
        </p:nvSpPr>
        <p:spPr>
          <a:xfrm>
            <a:off x="3575862" y="4238308"/>
            <a:ext cx="511809" cy="560705"/>
          </a:xfrm>
          <a:custGeom>
            <a:avLst/>
            <a:gdLst/>
            <a:ahLst/>
            <a:cxnLst/>
            <a:rect l="l" t="t" r="r" b="b"/>
            <a:pathLst>
              <a:path w="511810" h="560705">
                <a:moveTo>
                  <a:pt x="0" y="0"/>
                </a:moveTo>
                <a:lnTo>
                  <a:pt x="70338" y="7903"/>
                </a:lnTo>
                <a:lnTo>
                  <a:pt x="0" y="0"/>
                </a:lnTo>
                <a:lnTo>
                  <a:pt x="37989" y="1770"/>
                </a:lnTo>
                <a:lnTo>
                  <a:pt x="111838" y="15585"/>
                </a:lnTo>
                <a:lnTo>
                  <a:pt x="182144" y="42319"/>
                </a:lnTo>
                <a:lnTo>
                  <a:pt x="248065" y="81038"/>
                </a:lnTo>
                <a:lnTo>
                  <a:pt x="279117" y="104600"/>
                </a:lnTo>
                <a:lnTo>
                  <a:pt x="308755" y="130809"/>
                </a:lnTo>
                <a:lnTo>
                  <a:pt x="336875" y="159546"/>
                </a:lnTo>
                <a:lnTo>
                  <a:pt x="363371" y="190696"/>
                </a:lnTo>
                <a:lnTo>
                  <a:pt x="388137" y="224142"/>
                </a:lnTo>
                <a:lnTo>
                  <a:pt x="411068" y="259766"/>
                </a:lnTo>
                <a:lnTo>
                  <a:pt x="432058" y="297453"/>
                </a:lnTo>
                <a:lnTo>
                  <a:pt x="451003" y="337085"/>
                </a:lnTo>
                <a:lnTo>
                  <a:pt x="467795" y="378546"/>
                </a:lnTo>
                <a:lnTo>
                  <a:pt x="482331" y="421718"/>
                </a:lnTo>
                <a:lnTo>
                  <a:pt x="494504" y="466486"/>
                </a:lnTo>
                <a:lnTo>
                  <a:pt x="504208" y="512732"/>
                </a:lnTo>
                <a:lnTo>
                  <a:pt x="511339" y="560339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52">
            <a:extLst>
              <a:ext uri="{FF2B5EF4-FFF2-40B4-BE49-F238E27FC236}">
                <a16:creationId xmlns:a16="http://schemas.microsoft.com/office/drawing/2014/main" id="{6894CC1D-63D5-48EA-86AD-84BA6E8A3899}"/>
              </a:ext>
            </a:extLst>
          </p:cNvPr>
          <p:cNvSpPr/>
          <p:nvPr/>
        </p:nvSpPr>
        <p:spPr>
          <a:xfrm>
            <a:off x="4035831" y="4792325"/>
            <a:ext cx="102235" cy="105410"/>
          </a:xfrm>
          <a:custGeom>
            <a:avLst/>
            <a:gdLst/>
            <a:ahLst/>
            <a:cxnLst/>
            <a:rect l="l" t="t" r="r" b="b"/>
            <a:pathLst>
              <a:path w="102235" h="105410">
                <a:moveTo>
                  <a:pt x="101951" y="0"/>
                </a:moveTo>
                <a:lnTo>
                  <a:pt x="0" y="6322"/>
                </a:lnTo>
                <a:lnTo>
                  <a:pt x="56903" y="105113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17">
            <a:extLst>
              <a:ext uri="{FF2B5EF4-FFF2-40B4-BE49-F238E27FC236}">
                <a16:creationId xmlns:a16="http://schemas.microsoft.com/office/drawing/2014/main" id="{EF1D42BE-9DFD-461F-9197-02C7BDC1F825}"/>
              </a:ext>
            </a:extLst>
          </p:cNvPr>
          <p:cNvSpPr/>
          <p:nvPr/>
        </p:nvSpPr>
        <p:spPr>
          <a:xfrm>
            <a:off x="4187572" y="3719066"/>
            <a:ext cx="5038090" cy="2266950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2266648"/>
                </a:move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lnTo>
                  <a:pt x="0" y="2266648"/>
                </a:lnTo>
                <a:close/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21">
            <a:extLst>
              <a:ext uri="{FF2B5EF4-FFF2-40B4-BE49-F238E27FC236}">
                <a16:creationId xmlns:a16="http://schemas.microsoft.com/office/drawing/2014/main" id="{9EA05B4C-30AE-401F-9CE4-71DAF5490543}"/>
              </a:ext>
            </a:extLst>
          </p:cNvPr>
          <p:cNvSpPr/>
          <p:nvPr/>
        </p:nvSpPr>
        <p:spPr>
          <a:xfrm>
            <a:off x="4439686" y="4618454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AD4FB-1D7B-4EB2-A789-32B064C274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03" y="4207335"/>
            <a:ext cx="1961847" cy="131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Image-approximation </a:t>
            </a:r>
            <a:br>
              <a:rPr lang="en-US" dirty="0"/>
            </a:br>
            <a:r>
              <a:rPr lang="en-US" dirty="0"/>
              <a:t>in-the-loop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8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8">
            <a:extLst>
              <a:ext uri="{FF2B5EF4-FFF2-40B4-BE49-F238E27FC236}">
                <a16:creationId xmlns:a16="http://schemas.microsoft.com/office/drawing/2014/main" id="{D707F2C4-6CE4-4EC0-AFBE-CD3E694E5543}"/>
              </a:ext>
            </a:extLst>
          </p:cNvPr>
          <p:cNvSpPr/>
          <p:nvPr/>
        </p:nvSpPr>
        <p:spPr>
          <a:xfrm>
            <a:off x="6882120" y="1971256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bk object 21">
            <a:extLst>
              <a:ext uri="{FF2B5EF4-FFF2-40B4-BE49-F238E27FC236}">
                <a16:creationId xmlns:a16="http://schemas.microsoft.com/office/drawing/2014/main" id="{5AAF0AA4-49B2-49F9-9481-7A4BF0492D1F}"/>
              </a:ext>
            </a:extLst>
          </p:cNvPr>
          <p:cNvSpPr/>
          <p:nvPr/>
        </p:nvSpPr>
        <p:spPr>
          <a:xfrm>
            <a:off x="7021217" y="2162460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bk object 20">
            <a:extLst>
              <a:ext uri="{FF2B5EF4-FFF2-40B4-BE49-F238E27FC236}">
                <a16:creationId xmlns:a16="http://schemas.microsoft.com/office/drawing/2014/main" id="{C477220A-85FD-4F12-B54C-FAB7378D9CEB}"/>
              </a:ext>
            </a:extLst>
          </p:cNvPr>
          <p:cNvSpPr/>
          <p:nvPr/>
        </p:nvSpPr>
        <p:spPr>
          <a:xfrm>
            <a:off x="7021217" y="2126950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8A465E1-D053-4B51-AA7C-F2D50C9B4350}"/>
              </a:ext>
            </a:extLst>
          </p:cNvPr>
          <p:cNvSpPr txBox="1"/>
          <p:nvPr/>
        </p:nvSpPr>
        <p:spPr>
          <a:xfrm>
            <a:off x="7462163" y="2389481"/>
            <a:ext cx="3067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ISP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0B0CE5BE-D4B7-4817-8369-104D21874C04}"/>
              </a:ext>
            </a:extLst>
          </p:cNvPr>
          <p:cNvSpPr/>
          <p:nvPr/>
        </p:nvSpPr>
        <p:spPr>
          <a:xfrm>
            <a:off x="5329924" y="2126950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19DE7D30-CE9E-4BE2-8EC2-14518E870EE9}"/>
              </a:ext>
            </a:extLst>
          </p:cNvPr>
          <p:cNvSpPr/>
          <p:nvPr/>
        </p:nvSpPr>
        <p:spPr>
          <a:xfrm>
            <a:off x="5329924" y="2126950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9B5536F8-92E4-468F-A129-2FFB3AD29E58}"/>
              </a:ext>
            </a:extLst>
          </p:cNvPr>
          <p:cNvSpPr txBox="1"/>
          <p:nvPr/>
        </p:nvSpPr>
        <p:spPr>
          <a:xfrm>
            <a:off x="5552740" y="2252755"/>
            <a:ext cx="74295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Camera Sensor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C5A701C-6798-42A2-9AE4-B88B62C6B6D0}"/>
              </a:ext>
            </a:extLst>
          </p:cNvPr>
          <p:cNvSpPr/>
          <p:nvPr/>
        </p:nvSpPr>
        <p:spPr>
          <a:xfrm>
            <a:off x="8712510" y="2126950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991EC6E-7FB8-45C5-A118-5EA26F5DE2A0}"/>
              </a:ext>
            </a:extLst>
          </p:cNvPr>
          <p:cNvSpPr/>
          <p:nvPr/>
        </p:nvSpPr>
        <p:spPr>
          <a:xfrm>
            <a:off x="8712510" y="2126950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8E21A58-B34A-4C6E-B563-FB0DD2A19A36}"/>
              </a:ext>
            </a:extLst>
          </p:cNvPr>
          <p:cNvSpPr txBox="1"/>
          <p:nvPr/>
        </p:nvSpPr>
        <p:spPr>
          <a:xfrm>
            <a:off x="8800190" y="2252755"/>
            <a:ext cx="101282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764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Image Processing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B3483E9B-1700-4DDE-A27F-B0809C90B8DC}"/>
              </a:ext>
            </a:extLst>
          </p:cNvPr>
          <p:cNvSpPr/>
          <p:nvPr/>
        </p:nvSpPr>
        <p:spPr>
          <a:xfrm>
            <a:off x="10403803" y="2126950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rgbClr val="D6DC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8F88912E-3A46-4840-B1E1-194AB60B8C5B}"/>
              </a:ext>
            </a:extLst>
          </p:cNvPr>
          <p:cNvSpPr/>
          <p:nvPr/>
        </p:nvSpPr>
        <p:spPr>
          <a:xfrm>
            <a:off x="10403803" y="2126950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1AA0E3C2-1334-498E-964B-FDDCCC382ECF}"/>
              </a:ext>
            </a:extLst>
          </p:cNvPr>
          <p:cNvSpPr txBox="1"/>
          <p:nvPr/>
        </p:nvSpPr>
        <p:spPr>
          <a:xfrm>
            <a:off x="10515974" y="2389481"/>
            <a:ext cx="9626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Controller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7CE548BF-9A0C-4230-981F-B913BD784F0A}"/>
              </a:ext>
            </a:extLst>
          </p:cNvPr>
          <p:cNvSpPr/>
          <p:nvPr/>
        </p:nvSpPr>
        <p:spPr>
          <a:xfrm>
            <a:off x="6516990" y="2504725"/>
            <a:ext cx="382270" cy="0"/>
          </a:xfrm>
          <a:custGeom>
            <a:avLst/>
            <a:gdLst/>
            <a:ahLst/>
            <a:cxnLst/>
            <a:rect l="l" t="t" r="r" b="b"/>
            <a:pathLst>
              <a:path w="382269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3E297DF0-E3C7-4832-BF7B-13B2CC39848F}"/>
              </a:ext>
            </a:extLst>
          </p:cNvPr>
          <p:cNvSpPr/>
          <p:nvPr/>
        </p:nvSpPr>
        <p:spPr>
          <a:xfrm>
            <a:off x="6880539" y="2434386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69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BA164E31-EE90-4B39-A561-2A669B610BD6}"/>
              </a:ext>
            </a:extLst>
          </p:cNvPr>
          <p:cNvSpPr/>
          <p:nvPr/>
        </p:nvSpPr>
        <p:spPr>
          <a:xfrm>
            <a:off x="8208283" y="2504725"/>
            <a:ext cx="382270" cy="0"/>
          </a:xfrm>
          <a:custGeom>
            <a:avLst/>
            <a:gdLst/>
            <a:ahLst/>
            <a:cxnLst/>
            <a:rect l="l" t="t" r="r" b="b"/>
            <a:pathLst>
              <a:path w="382270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8E84643A-E530-4D5D-BF2B-886BD4005284}"/>
              </a:ext>
            </a:extLst>
          </p:cNvPr>
          <p:cNvSpPr/>
          <p:nvPr/>
        </p:nvSpPr>
        <p:spPr>
          <a:xfrm>
            <a:off x="8571832" y="2434386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B3269BAB-858C-4E0D-96B8-1598DB1389BD}"/>
              </a:ext>
            </a:extLst>
          </p:cNvPr>
          <p:cNvSpPr/>
          <p:nvPr/>
        </p:nvSpPr>
        <p:spPr>
          <a:xfrm>
            <a:off x="9899576" y="2504725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5C2BE677-B8BA-4981-A950-0E276245840C}"/>
              </a:ext>
            </a:extLst>
          </p:cNvPr>
          <p:cNvSpPr/>
          <p:nvPr/>
        </p:nvSpPr>
        <p:spPr>
          <a:xfrm>
            <a:off x="10263125" y="2434386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1EC9C17E-2260-42CC-B502-97F25AE30B51}"/>
              </a:ext>
            </a:extLst>
          </p:cNvPr>
          <p:cNvSpPr txBox="1"/>
          <p:nvPr/>
        </p:nvSpPr>
        <p:spPr>
          <a:xfrm>
            <a:off x="11714480" y="2096456"/>
            <a:ext cx="4775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mbria Math"/>
                <a:cs typeface="Cambria Math"/>
              </a:rPr>
              <a:t>u[k]</a:t>
            </a:r>
          </a:p>
        </p:txBody>
      </p:sp>
      <p:sp>
        <p:nvSpPr>
          <p:cNvPr id="28" name="object 49">
            <a:extLst>
              <a:ext uri="{FF2B5EF4-FFF2-40B4-BE49-F238E27FC236}">
                <a16:creationId xmlns:a16="http://schemas.microsoft.com/office/drawing/2014/main" id="{EF49E647-0870-48F8-A24F-4B32E89881F0}"/>
              </a:ext>
            </a:extLst>
          </p:cNvPr>
          <p:cNvSpPr txBox="1"/>
          <p:nvPr/>
        </p:nvSpPr>
        <p:spPr>
          <a:xfrm>
            <a:off x="5644448" y="1524577"/>
            <a:ext cx="65468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image</a:t>
            </a:r>
          </a:p>
        </p:txBody>
      </p:sp>
      <p:sp>
        <p:nvSpPr>
          <p:cNvPr id="29" name="object 50">
            <a:extLst>
              <a:ext uri="{FF2B5EF4-FFF2-40B4-BE49-F238E27FC236}">
                <a16:creationId xmlns:a16="http://schemas.microsoft.com/office/drawing/2014/main" id="{72E789F4-C4F9-4177-9F83-F6064436C26F}"/>
              </a:ext>
            </a:extLst>
          </p:cNvPr>
          <p:cNvSpPr txBox="1"/>
          <p:nvPr/>
        </p:nvSpPr>
        <p:spPr>
          <a:xfrm>
            <a:off x="5196900" y="1822315"/>
            <a:ext cx="15494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containing x[k]</a:t>
            </a:r>
          </a:p>
        </p:txBody>
      </p:sp>
      <p:sp>
        <p:nvSpPr>
          <p:cNvPr id="30" name="object 51">
            <a:extLst>
              <a:ext uri="{FF2B5EF4-FFF2-40B4-BE49-F238E27FC236}">
                <a16:creationId xmlns:a16="http://schemas.microsoft.com/office/drawing/2014/main" id="{B9792B7D-D522-497E-A3F3-81AC9C016C9E}"/>
              </a:ext>
            </a:extLst>
          </p:cNvPr>
          <p:cNvSpPr/>
          <p:nvPr/>
        </p:nvSpPr>
        <p:spPr>
          <a:xfrm>
            <a:off x="6157393" y="1746804"/>
            <a:ext cx="511809" cy="560705"/>
          </a:xfrm>
          <a:custGeom>
            <a:avLst/>
            <a:gdLst/>
            <a:ahLst/>
            <a:cxnLst/>
            <a:rect l="l" t="t" r="r" b="b"/>
            <a:pathLst>
              <a:path w="511810" h="560705">
                <a:moveTo>
                  <a:pt x="0" y="0"/>
                </a:moveTo>
                <a:lnTo>
                  <a:pt x="70338" y="7903"/>
                </a:lnTo>
                <a:lnTo>
                  <a:pt x="0" y="0"/>
                </a:lnTo>
                <a:lnTo>
                  <a:pt x="37989" y="1770"/>
                </a:lnTo>
                <a:lnTo>
                  <a:pt x="111838" y="15585"/>
                </a:lnTo>
                <a:lnTo>
                  <a:pt x="182144" y="42319"/>
                </a:lnTo>
                <a:lnTo>
                  <a:pt x="248065" y="81038"/>
                </a:lnTo>
                <a:lnTo>
                  <a:pt x="279117" y="104600"/>
                </a:lnTo>
                <a:lnTo>
                  <a:pt x="308755" y="130809"/>
                </a:lnTo>
                <a:lnTo>
                  <a:pt x="336875" y="159546"/>
                </a:lnTo>
                <a:lnTo>
                  <a:pt x="363371" y="190696"/>
                </a:lnTo>
                <a:lnTo>
                  <a:pt x="388137" y="224142"/>
                </a:lnTo>
                <a:lnTo>
                  <a:pt x="411068" y="259766"/>
                </a:lnTo>
                <a:lnTo>
                  <a:pt x="432058" y="297453"/>
                </a:lnTo>
                <a:lnTo>
                  <a:pt x="451003" y="337085"/>
                </a:lnTo>
                <a:lnTo>
                  <a:pt x="467795" y="378546"/>
                </a:lnTo>
                <a:lnTo>
                  <a:pt x="482331" y="421718"/>
                </a:lnTo>
                <a:lnTo>
                  <a:pt x="494504" y="466486"/>
                </a:lnTo>
                <a:lnTo>
                  <a:pt x="504208" y="512732"/>
                </a:lnTo>
                <a:lnTo>
                  <a:pt x="511339" y="560339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52">
            <a:extLst>
              <a:ext uri="{FF2B5EF4-FFF2-40B4-BE49-F238E27FC236}">
                <a16:creationId xmlns:a16="http://schemas.microsoft.com/office/drawing/2014/main" id="{AB87AFEA-9EC8-475E-8B31-0EE75E5239F7}"/>
              </a:ext>
            </a:extLst>
          </p:cNvPr>
          <p:cNvSpPr/>
          <p:nvPr/>
        </p:nvSpPr>
        <p:spPr>
          <a:xfrm>
            <a:off x="6617362" y="2300821"/>
            <a:ext cx="102235" cy="105410"/>
          </a:xfrm>
          <a:custGeom>
            <a:avLst/>
            <a:gdLst/>
            <a:ahLst/>
            <a:cxnLst/>
            <a:rect l="l" t="t" r="r" b="b"/>
            <a:pathLst>
              <a:path w="102235" h="105410">
                <a:moveTo>
                  <a:pt x="101951" y="0"/>
                </a:moveTo>
                <a:lnTo>
                  <a:pt x="0" y="6322"/>
                </a:lnTo>
                <a:lnTo>
                  <a:pt x="56903" y="105113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44A6C754-8448-4B00-B769-43B3408FEA23}"/>
              </a:ext>
            </a:extLst>
          </p:cNvPr>
          <p:cNvSpPr/>
          <p:nvPr/>
        </p:nvSpPr>
        <p:spPr>
          <a:xfrm>
            <a:off x="11591253" y="2516481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7836B52E-A386-4E13-93F9-648FCFA8D088}"/>
              </a:ext>
            </a:extLst>
          </p:cNvPr>
          <p:cNvSpPr/>
          <p:nvPr/>
        </p:nvSpPr>
        <p:spPr>
          <a:xfrm>
            <a:off x="11972253" y="2445996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1AEF6-E9DD-4CF3-9BFE-A4C888E96DAB}"/>
              </a:ext>
            </a:extLst>
          </p:cNvPr>
          <p:cNvSpPr txBox="1"/>
          <p:nvPr/>
        </p:nvSpPr>
        <p:spPr>
          <a:xfrm>
            <a:off x="1266091" y="4673082"/>
            <a:ext cx="9911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What is the impact of image approximation on the bigger closed-loop system?</a:t>
            </a:r>
          </a:p>
          <a:p>
            <a:pPr algn="ctr"/>
            <a:r>
              <a:rPr lang="en-IN" sz="2400" dirty="0">
                <a:solidFill>
                  <a:srgbClr val="FF0000"/>
                </a:solidFill>
              </a:rPr>
              <a:t>How to analyse this impact?</a:t>
            </a:r>
            <a:endParaRPr lang="nl-NL" sz="2400" dirty="0">
              <a:solidFill>
                <a:srgbClr val="FF0000"/>
              </a:solidFill>
            </a:endParaRP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F53308B7-C281-475F-A69B-85E6F81A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37" name="Content Placeholder 4" descr="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B6389BCB-7365-4411-94FF-66D31CFA49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2667" r="9941"/>
          <a:stretch/>
        </p:blipFill>
        <p:spPr>
          <a:xfrm>
            <a:off x="502407" y="1043016"/>
            <a:ext cx="4499550" cy="289669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B78FEBD5-1755-4777-A096-9951849D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8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US" dirty="0"/>
              <a:t>Lane keeping assist system (LKAS)</a:t>
            </a:r>
          </a:p>
        </p:txBody>
      </p:sp>
    </p:spTree>
    <p:extLst>
      <p:ext uri="{BB962C8B-B14F-4D97-AF65-F5344CB8AC3E}">
        <p14:creationId xmlns:p14="http://schemas.microsoft.com/office/powerpoint/2010/main" val="199986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  <p:bldP spid="9" grpId="0"/>
      <p:bldP spid="10" grpId="0" animBg="1"/>
      <p:bldP spid="11" grpId="0"/>
      <p:bldP spid="12" grpId="0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C796028F-5952-4502-A236-C5AF0D739DB7}"/>
              </a:ext>
            </a:extLst>
          </p:cNvPr>
          <p:cNvSpPr txBox="1">
            <a:spLocks/>
          </p:cNvSpPr>
          <p:nvPr/>
        </p:nvSpPr>
        <p:spPr>
          <a:xfrm>
            <a:off x="-1476708" y="493683"/>
            <a:ext cx="10515600" cy="62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</a:lstStyle>
          <a:p>
            <a:r>
              <a:rPr lang="en-IN" dirty="0"/>
              <a:t>What should we approximate?</a:t>
            </a:r>
            <a:endParaRPr lang="nl-NL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72EC14B-1FEC-445F-9CC0-5617EEDE2947}"/>
              </a:ext>
            </a:extLst>
          </p:cNvPr>
          <p:cNvSpPr/>
          <p:nvPr/>
        </p:nvSpPr>
        <p:spPr>
          <a:xfrm>
            <a:off x="10197126" y="3040813"/>
            <a:ext cx="87969" cy="87426"/>
          </a:xfrm>
          <a:custGeom>
            <a:avLst/>
            <a:gdLst/>
            <a:ahLst/>
            <a:cxnLst/>
            <a:rect l="l" t="t" r="r" b="b"/>
            <a:pathLst>
              <a:path w="102870" h="102235">
                <a:moveTo>
                  <a:pt x="102751" y="50977"/>
                </a:moveTo>
                <a:lnTo>
                  <a:pt x="0" y="0"/>
                </a:lnTo>
                <a:lnTo>
                  <a:pt x="0" y="101954"/>
                </a:lnTo>
                <a:lnTo>
                  <a:pt x="102751" y="50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2E898FA-D0D8-4C76-9BD0-89531FDA3DE5}"/>
              </a:ext>
            </a:extLst>
          </p:cNvPr>
          <p:cNvSpPr/>
          <p:nvPr/>
        </p:nvSpPr>
        <p:spPr>
          <a:xfrm>
            <a:off x="4868552" y="2487044"/>
            <a:ext cx="8688" cy="597863"/>
          </a:xfrm>
          <a:custGeom>
            <a:avLst/>
            <a:gdLst/>
            <a:ahLst/>
            <a:cxnLst/>
            <a:rect l="l" t="t" r="r" b="b"/>
            <a:pathLst>
              <a:path w="10160" h="699135">
                <a:moveTo>
                  <a:pt x="0" y="698549"/>
                </a:moveTo>
                <a:lnTo>
                  <a:pt x="9558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ED6F60-D56E-42D0-8C25-2C2F971EC082}"/>
              </a:ext>
            </a:extLst>
          </p:cNvPr>
          <p:cNvSpPr/>
          <p:nvPr/>
        </p:nvSpPr>
        <p:spPr>
          <a:xfrm>
            <a:off x="4832452" y="2410075"/>
            <a:ext cx="87969" cy="87969"/>
          </a:xfrm>
          <a:custGeom>
            <a:avLst/>
            <a:gdLst/>
            <a:ahLst/>
            <a:cxnLst/>
            <a:rect l="l" t="t" r="r" b="b"/>
            <a:pathLst>
              <a:path w="102870" h="102869">
                <a:moveTo>
                  <a:pt x="102751" y="102751"/>
                </a:moveTo>
                <a:lnTo>
                  <a:pt x="52570" y="0"/>
                </a:lnTo>
                <a:lnTo>
                  <a:pt x="0" y="101954"/>
                </a:lnTo>
                <a:lnTo>
                  <a:pt x="102751" y="102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6F06FC6-9FF1-47F6-8D8B-3EABCC4D65D7}"/>
              </a:ext>
            </a:extLst>
          </p:cNvPr>
          <p:cNvSpPr/>
          <p:nvPr/>
        </p:nvSpPr>
        <p:spPr>
          <a:xfrm>
            <a:off x="7407169" y="2487044"/>
            <a:ext cx="8688" cy="597863"/>
          </a:xfrm>
          <a:custGeom>
            <a:avLst/>
            <a:gdLst/>
            <a:ahLst/>
            <a:cxnLst/>
            <a:rect l="l" t="t" r="r" b="b"/>
            <a:pathLst>
              <a:path w="10159" h="699135">
                <a:moveTo>
                  <a:pt x="0" y="698549"/>
                </a:moveTo>
                <a:lnTo>
                  <a:pt x="9558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EFF92845-99C3-4503-86F7-01F3B6E3EB38}"/>
              </a:ext>
            </a:extLst>
          </p:cNvPr>
          <p:cNvGraphicFramePr>
            <a:graphicFrameLocks noGrp="1"/>
          </p:cNvGraphicFramePr>
          <p:nvPr/>
        </p:nvGraphicFramePr>
        <p:xfrm>
          <a:off x="2306811" y="2707088"/>
          <a:ext cx="7893070" cy="369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5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0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55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96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9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65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17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C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A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7CBAC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A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7CBA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S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C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A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7CBAC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baseline="-12544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B w="19036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7">
            <a:extLst>
              <a:ext uri="{FF2B5EF4-FFF2-40B4-BE49-F238E27FC236}">
                <a16:creationId xmlns:a16="http://schemas.microsoft.com/office/drawing/2014/main" id="{0D403900-CEAC-485D-8654-606AC1D682CE}"/>
              </a:ext>
            </a:extLst>
          </p:cNvPr>
          <p:cNvSpPr/>
          <p:nvPr/>
        </p:nvSpPr>
        <p:spPr>
          <a:xfrm>
            <a:off x="7371749" y="2410075"/>
            <a:ext cx="87426" cy="87969"/>
          </a:xfrm>
          <a:custGeom>
            <a:avLst/>
            <a:gdLst/>
            <a:ahLst/>
            <a:cxnLst/>
            <a:rect l="l" t="t" r="r" b="b"/>
            <a:pathLst>
              <a:path w="102234" h="102869">
                <a:moveTo>
                  <a:pt x="101954" y="102751"/>
                </a:moveTo>
                <a:lnTo>
                  <a:pt x="51773" y="0"/>
                </a:lnTo>
                <a:lnTo>
                  <a:pt x="0" y="101954"/>
                </a:lnTo>
                <a:lnTo>
                  <a:pt x="101954" y="102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4B48B6D1-3025-4925-90A9-9F9E4745AC60}"/>
              </a:ext>
            </a:extLst>
          </p:cNvPr>
          <p:cNvSpPr txBox="1"/>
          <p:nvPr/>
        </p:nvSpPr>
        <p:spPr>
          <a:xfrm>
            <a:off x="1901534" y="1843235"/>
            <a:ext cx="926931" cy="473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indent="282354" defTabSz="781903"/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Raw Imag</a:t>
            </a:r>
            <a:r>
              <a:rPr sz="1539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 Data</a:t>
            </a:r>
            <a:endParaRPr sz="1539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12B783B-53D1-4DC9-9CF3-E47506CBFCA6}"/>
              </a:ext>
            </a:extLst>
          </p:cNvPr>
          <p:cNvSpPr txBox="1"/>
          <p:nvPr/>
        </p:nvSpPr>
        <p:spPr>
          <a:xfrm>
            <a:off x="4464571" y="1843235"/>
            <a:ext cx="926931" cy="473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indent="282354" defTabSz="781903"/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Raw Imag</a:t>
            </a:r>
            <a:r>
              <a:rPr sz="1539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 Data</a:t>
            </a:r>
            <a:endParaRPr sz="1539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114407B-4903-4823-B905-F6D0C03F4478}"/>
              </a:ext>
            </a:extLst>
          </p:cNvPr>
          <p:cNvSpPr txBox="1"/>
          <p:nvPr/>
        </p:nvSpPr>
        <p:spPr>
          <a:xfrm>
            <a:off x="6980690" y="1861025"/>
            <a:ext cx="926931" cy="473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indent="282354" defTabSz="781903"/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Raw Imag</a:t>
            </a:r>
            <a:r>
              <a:rPr sz="1539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 Data</a:t>
            </a:r>
            <a:endParaRPr sz="153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60B6699-90E9-4D5A-A21B-CF772F0071FF}"/>
              </a:ext>
            </a:extLst>
          </p:cNvPr>
          <p:cNvSpPr/>
          <p:nvPr/>
        </p:nvSpPr>
        <p:spPr>
          <a:xfrm>
            <a:off x="4952333" y="2577637"/>
            <a:ext cx="2386563" cy="9231"/>
          </a:xfrm>
          <a:custGeom>
            <a:avLst/>
            <a:gdLst/>
            <a:ahLst/>
            <a:cxnLst/>
            <a:rect l="l" t="t" r="r" b="b"/>
            <a:pathLst>
              <a:path w="2790825" h="10794">
                <a:moveTo>
                  <a:pt x="0" y="10354"/>
                </a:moveTo>
                <a:lnTo>
                  <a:pt x="2790213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DF061EA-D937-4AB2-9E35-8EAA70BC0465}"/>
              </a:ext>
            </a:extLst>
          </p:cNvPr>
          <p:cNvSpPr/>
          <p:nvPr/>
        </p:nvSpPr>
        <p:spPr>
          <a:xfrm>
            <a:off x="4876045" y="2542898"/>
            <a:ext cx="87426" cy="87426"/>
          </a:xfrm>
          <a:custGeom>
            <a:avLst/>
            <a:gdLst/>
            <a:ahLst/>
            <a:cxnLst/>
            <a:rect l="l" t="t" r="r" b="b"/>
            <a:pathLst>
              <a:path w="102235" h="102234">
                <a:moveTo>
                  <a:pt x="101954" y="101954"/>
                </a:moveTo>
                <a:lnTo>
                  <a:pt x="101954" y="0"/>
                </a:lnTo>
                <a:lnTo>
                  <a:pt x="0" y="50977"/>
                </a:lnTo>
                <a:lnTo>
                  <a:pt x="101954" y="101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32F8894C-99DA-46DC-B5C5-A7AC90DF2F24}"/>
              </a:ext>
            </a:extLst>
          </p:cNvPr>
          <p:cNvSpPr/>
          <p:nvPr/>
        </p:nvSpPr>
        <p:spPr>
          <a:xfrm>
            <a:off x="7327475" y="2534043"/>
            <a:ext cx="87426" cy="87426"/>
          </a:xfrm>
          <a:custGeom>
            <a:avLst/>
            <a:gdLst/>
            <a:ahLst/>
            <a:cxnLst/>
            <a:rect l="l" t="t" r="r" b="b"/>
            <a:pathLst>
              <a:path w="102234" h="102234">
                <a:moveTo>
                  <a:pt x="101954" y="50977"/>
                </a:moveTo>
                <a:lnTo>
                  <a:pt x="0" y="0"/>
                </a:lnTo>
                <a:lnTo>
                  <a:pt x="0" y="101954"/>
                </a:lnTo>
                <a:lnTo>
                  <a:pt x="101954" y="50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5A404DBB-BAAA-42FA-B139-EB47C679665E}"/>
              </a:ext>
            </a:extLst>
          </p:cNvPr>
          <p:cNvSpPr/>
          <p:nvPr/>
        </p:nvSpPr>
        <p:spPr>
          <a:xfrm>
            <a:off x="5501333" y="2462524"/>
            <a:ext cx="1288039" cy="239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bk object 17">
            <a:extLst>
              <a:ext uri="{FF2B5EF4-FFF2-40B4-BE49-F238E27FC236}">
                <a16:creationId xmlns:a16="http://schemas.microsoft.com/office/drawing/2014/main" id="{FCF7AA26-3A62-49BC-962A-E177601ED564}"/>
              </a:ext>
            </a:extLst>
          </p:cNvPr>
          <p:cNvSpPr/>
          <p:nvPr/>
        </p:nvSpPr>
        <p:spPr>
          <a:xfrm>
            <a:off x="2314951" y="2487044"/>
            <a:ext cx="7602" cy="597863"/>
          </a:xfrm>
          <a:custGeom>
            <a:avLst/>
            <a:gdLst/>
            <a:ahLst/>
            <a:cxnLst/>
            <a:rect l="l" t="t" r="r" b="b"/>
            <a:pathLst>
              <a:path w="8890" h="699135">
                <a:moveTo>
                  <a:pt x="0" y="698549"/>
                </a:moveTo>
                <a:lnTo>
                  <a:pt x="8761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18">
            <a:extLst>
              <a:ext uri="{FF2B5EF4-FFF2-40B4-BE49-F238E27FC236}">
                <a16:creationId xmlns:a16="http://schemas.microsoft.com/office/drawing/2014/main" id="{C2B6D59F-0C0B-4450-8F82-7DC1F4421868}"/>
              </a:ext>
            </a:extLst>
          </p:cNvPr>
          <p:cNvSpPr/>
          <p:nvPr/>
        </p:nvSpPr>
        <p:spPr>
          <a:xfrm>
            <a:off x="2278851" y="2410075"/>
            <a:ext cx="87426" cy="87969"/>
          </a:xfrm>
          <a:custGeom>
            <a:avLst/>
            <a:gdLst/>
            <a:ahLst/>
            <a:cxnLst/>
            <a:rect l="l" t="t" r="r" b="b"/>
            <a:pathLst>
              <a:path w="102234" h="102869">
                <a:moveTo>
                  <a:pt x="101954" y="102751"/>
                </a:moveTo>
                <a:lnTo>
                  <a:pt x="51773" y="0"/>
                </a:lnTo>
                <a:lnTo>
                  <a:pt x="0" y="101954"/>
                </a:lnTo>
                <a:lnTo>
                  <a:pt x="101954" y="102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30008F-8BD7-4F7F-834D-A2516B377522}"/>
              </a:ext>
            </a:extLst>
          </p:cNvPr>
          <p:cNvSpPr/>
          <p:nvPr/>
        </p:nvSpPr>
        <p:spPr>
          <a:xfrm>
            <a:off x="2313098" y="2701604"/>
            <a:ext cx="1052059" cy="369179"/>
          </a:xfrm>
          <a:prstGeom prst="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Calibri"/>
              </a:rPr>
              <a:t>T</a:t>
            </a:r>
            <a:r>
              <a:rPr lang="en-US" baseline="-12544" dirty="0">
                <a:solidFill>
                  <a:schemeClr val="tx1"/>
                </a:solidFill>
                <a:cs typeface="Calibri"/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FEB8-D31A-4932-AAD4-3C1C7FF14E95}"/>
              </a:ext>
            </a:extLst>
          </p:cNvPr>
          <p:cNvSpPr/>
          <p:nvPr/>
        </p:nvSpPr>
        <p:spPr>
          <a:xfrm>
            <a:off x="3341919" y="2703082"/>
            <a:ext cx="769580" cy="369179"/>
          </a:xfrm>
          <a:prstGeom prst="rect">
            <a:avLst/>
          </a:prstGeom>
          <a:solidFill>
            <a:srgbClr val="8FAA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Calibri"/>
              </a:rPr>
              <a:t>T</a:t>
            </a:r>
            <a:r>
              <a:rPr lang="en-US" baseline="-12544" dirty="0">
                <a:solidFill>
                  <a:schemeClr val="tx1"/>
                </a:solidFill>
                <a:cs typeface="Calibri"/>
              </a:rPr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AA055F-B198-4BFE-B5C0-082AED733BA6}"/>
              </a:ext>
            </a:extLst>
          </p:cNvPr>
          <p:cNvSpPr/>
          <p:nvPr/>
        </p:nvSpPr>
        <p:spPr>
          <a:xfrm>
            <a:off x="4088760" y="2704563"/>
            <a:ext cx="781478" cy="369179"/>
          </a:xfrm>
          <a:prstGeom prst="rect">
            <a:avLst/>
          </a:prstGeom>
          <a:solidFill>
            <a:srgbClr val="FFE6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Calibri"/>
              </a:rPr>
              <a:t>T</a:t>
            </a:r>
            <a:r>
              <a:rPr lang="en-US" baseline="-12544" dirty="0">
                <a:solidFill>
                  <a:schemeClr val="tx1"/>
                </a:solidFill>
                <a:cs typeface="Calibri"/>
              </a:rPr>
              <a:t>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9F3807-6902-4E9E-BC2F-805402F26710}"/>
              </a:ext>
            </a:extLst>
          </p:cNvPr>
          <p:cNvGrpSpPr/>
          <p:nvPr/>
        </p:nvGrpSpPr>
        <p:grpSpPr>
          <a:xfrm>
            <a:off x="4874550" y="2703082"/>
            <a:ext cx="2536185" cy="372138"/>
            <a:chOff x="2316297" y="3241100"/>
            <a:chExt cx="2536185" cy="3721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E473451-77A9-49B0-907B-52E5D6DD84D6}"/>
                </a:ext>
              </a:extLst>
            </p:cNvPr>
            <p:cNvSpPr/>
            <p:nvPr/>
          </p:nvSpPr>
          <p:spPr>
            <a:xfrm>
              <a:off x="2316297" y="3241100"/>
              <a:ext cx="1031104" cy="369179"/>
            </a:xfrm>
            <a:prstGeom prst="rect">
              <a:avLst/>
            </a:prstGeom>
            <a:solidFill>
              <a:srgbClr val="C5E0B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0B3A80-D587-46B7-8E0F-BAFD0FA41E8D}"/>
                </a:ext>
              </a:extLst>
            </p:cNvPr>
            <p:cNvSpPr/>
            <p:nvPr/>
          </p:nvSpPr>
          <p:spPr>
            <a:xfrm>
              <a:off x="3347583" y="3242578"/>
              <a:ext cx="746160" cy="369179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E75FE7-EF83-4360-8FD1-1433731DECBA}"/>
                </a:ext>
              </a:extLst>
            </p:cNvPr>
            <p:cNvSpPr/>
            <p:nvPr/>
          </p:nvSpPr>
          <p:spPr>
            <a:xfrm>
              <a:off x="4094786" y="3244059"/>
              <a:ext cx="757696" cy="369179"/>
            </a:xfrm>
            <a:prstGeom prst="rect">
              <a:avLst/>
            </a:prstGeom>
            <a:solidFill>
              <a:srgbClr val="FFE6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A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23F783-2CA2-45FC-8BE9-39B9EAA94C5D}"/>
              </a:ext>
            </a:extLst>
          </p:cNvPr>
          <p:cNvGrpSpPr/>
          <p:nvPr/>
        </p:nvGrpSpPr>
        <p:grpSpPr>
          <a:xfrm>
            <a:off x="7413574" y="2703087"/>
            <a:ext cx="2536185" cy="372138"/>
            <a:chOff x="2316297" y="3241100"/>
            <a:chExt cx="2536185" cy="3721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59E260-BD93-45B3-B85A-197E9146B2F7}"/>
                </a:ext>
              </a:extLst>
            </p:cNvPr>
            <p:cNvSpPr/>
            <p:nvPr/>
          </p:nvSpPr>
          <p:spPr>
            <a:xfrm>
              <a:off x="2316297" y="3241100"/>
              <a:ext cx="1031104" cy="369179"/>
            </a:xfrm>
            <a:prstGeom prst="rect">
              <a:avLst/>
            </a:prstGeom>
            <a:solidFill>
              <a:srgbClr val="C5E0B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AC00BEA-F1FE-4D25-9D82-CF418CBD091A}"/>
                </a:ext>
              </a:extLst>
            </p:cNvPr>
            <p:cNvSpPr/>
            <p:nvPr/>
          </p:nvSpPr>
          <p:spPr>
            <a:xfrm>
              <a:off x="3347583" y="3242578"/>
              <a:ext cx="746160" cy="369179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C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BABD167-1510-4569-B87C-3D7186084F35}"/>
                </a:ext>
              </a:extLst>
            </p:cNvPr>
            <p:cNvSpPr/>
            <p:nvPr/>
          </p:nvSpPr>
          <p:spPr>
            <a:xfrm>
              <a:off x="4094786" y="3244059"/>
              <a:ext cx="757696" cy="369179"/>
            </a:xfrm>
            <a:prstGeom prst="rect">
              <a:avLst/>
            </a:prstGeom>
            <a:solidFill>
              <a:srgbClr val="FFE6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A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DA31F39-9BBD-4AC6-83DE-CF2EC1DA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795" y="4120109"/>
            <a:ext cx="7526191" cy="1506868"/>
          </a:xfrm>
          <a:prstGeom prst="rect">
            <a:avLst/>
          </a:prstGeom>
        </p:spPr>
      </p:pic>
      <p:sp>
        <p:nvSpPr>
          <p:cNvPr id="102" name="object 8">
            <a:extLst>
              <a:ext uri="{FF2B5EF4-FFF2-40B4-BE49-F238E27FC236}">
                <a16:creationId xmlns:a16="http://schemas.microsoft.com/office/drawing/2014/main" id="{75F0D1D3-F5CA-466D-9D3A-0BA0230982F9}"/>
              </a:ext>
            </a:extLst>
          </p:cNvPr>
          <p:cNvSpPr txBox="1"/>
          <p:nvPr/>
        </p:nvSpPr>
        <p:spPr>
          <a:xfrm>
            <a:off x="4363412" y="3446672"/>
            <a:ext cx="2199684" cy="23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indent="282354" defTabSz="781903"/>
            <a:r>
              <a:rPr lang="en-US" sz="1539" spc="-4" dirty="0">
                <a:solidFill>
                  <a:srgbClr val="FF0000"/>
                </a:solidFill>
                <a:latin typeface="Calibri"/>
                <a:cs typeface="Calibri"/>
              </a:rPr>
              <a:t>Compute Intensive</a:t>
            </a:r>
            <a:endParaRPr sz="1539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A868879F-0B35-485E-B8DD-4E584688AD66}"/>
              </a:ext>
            </a:extLst>
          </p:cNvPr>
          <p:cNvSpPr/>
          <p:nvPr/>
        </p:nvSpPr>
        <p:spPr>
          <a:xfrm rot="5400000">
            <a:off x="5248330" y="2739673"/>
            <a:ext cx="276349" cy="1020921"/>
          </a:xfrm>
          <a:prstGeom prst="rightBrace">
            <a:avLst>
              <a:gd name="adj1" fmla="val 34804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059BB6E2-19E6-4C89-A107-C2C3C964B73D}"/>
              </a:ext>
            </a:extLst>
          </p:cNvPr>
          <p:cNvSpPr txBox="1"/>
          <p:nvPr/>
        </p:nvSpPr>
        <p:spPr>
          <a:xfrm>
            <a:off x="6930350" y="5940442"/>
            <a:ext cx="144135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indent="282354" defTabSz="781903"/>
            <a:r>
              <a:rPr lang="en-US" sz="1600" spc="-4" dirty="0">
                <a:solidFill>
                  <a:prstClr val="black"/>
                </a:solidFill>
                <a:latin typeface="Calibri"/>
                <a:cs typeface="Calibri"/>
              </a:rPr>
              <a:t>Approximate</a:t>
            </a:r>
            <a:endParaRPr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F525DE98-7864-45B0-A2B8-EFD6A2623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0224" y="5779896"/>
            <a:ext cx="567315" cy="567315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F74159B-3002-4892-B220-20EC21FE1B43}"/>
              </a:ext>
            </a:extLst>
          </p:cNvPr>
          <p:cNvCxnSpPr/>
          <p:nvPr/>
        </p:nvCxnSpPr>
        <p:spPr>
          <a:xfrm rot="16200000" flipV="1">
            <a:off x="6706528" y="5585692"/>
            <a:ext cx="563500" cy="397812"/>
          </a:xfrm>
          <a:prstGeom prst="curvedConnector3">
            <a:avLst>
              <a:gd name="adj1" fmla="val -19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44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-331788" y="1169988"/>
          <a:ext cx="8143876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788" y="1169988"/>
                        <a:ext cx="8143876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5667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24CB6DF3-58A3-4410-9B60-02E6D3E8959D}"/>
              </a:ext>
            </a:extLst>
          </p:cNvPr>
          <p:cNvGraphicFramePr>
            <a:graphicFrameLocks/>
          </p:cNvGraphicFramePr>
          <p:nvPr/>
        </p:nvGraphicFramePr>
        <p:xfrm>
          <a:off x="3500783" y="4359301"/>
          <a:ext cx="4909148" cy="2379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0B9DBC8-994E-4C83-BE5B-F7C6239A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77" y="1161252"/>
            <a:ext cx="10515600" cy="628406"/>
          </a:xfrm>
        </p:spPr>
        <p:txBody>
          <a:bodyPr>
            <a:noAutofit/>
          </a:bodyPr>
          <a:lstStyle/>
          <a:p>
            <a:pPr algn="l"/>
            <a:r>
              <a:rPr lang="en-IN" sz="2800" dirty="0">
                <a:solidFill>
                  <a:srgbClr val="FF0000"/>
                </a:solidFill>
              </a:rPr>
              <a:t>Execution time analysis: profiling</a:t>
            </a:r>
            <a:endParaRPr lang="nl-NL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89D96-ACEF-4602-A508-FC5EA9E0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48" y="1271627"/>
            <a:ext cx="10515600" cy="4902078"/>
          </a:xfrm>
        </p:spPr>
        <p:txBody>
          <a:bodyPr/>
          <a:lstStyle/>
          <a:p>
            <a:endParaRPr lang="en-IN" dirty="0"/>
          </a:p>
          <a:p>
            <a:r>
              <a:rPr lang="en-IN" sz="2000" dirty="0"/>
              <a:t>Intel i7 processor @2.6GHz</a:t>
            </a:r>
          </a:p>
          <a:p>
            <a:r>
              <a:rPr lang="en-IN" sz="2000" dirty="0"/>
              <a:t>ISP stage is the most compute-intensive </a:t>
            </a:r>
            <a:r>
              <a:rPr lang="en-IN" sz="2000" dirty="0">
                <a:sym typeface="Wingdings" panose="05000000000000000000" pitchFamily="2" charset="2"/>
              </a:rPr>
              <a:t> approximate</a:t>
            </a:r>
            <a:endParaRPr lang="nl-NL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72EC14B-1FEC-445F-9CC0-5617EEDE2947}"/>
              </a:ext>
            </a:extLst>
          </p:cNvPr>
          <p:cNvSpPr/>
          <p:nvPr/>
        </p:nvSpPr>
        <p:spPr>
          <a:xfrm>
            <a:off x="10197126" y="3946069"/>
            <a:ext cx="87969" cy="87426"/>
          </a:xfrm>
          <a:custGeom>
            <a:avLst/>
            <a:gdLst/>
            <a:ahLst/>
            <a:cxnLst/>
            <a:rect l="l" t="t" r="r" b="b"/>
            <a:pathLst>
              <a:path w="102870" h="102235">
                <a:moveTo>
                  <a:pt x="102751" y="50977"/>
                </a:moveTo>
                <a:lnTo>
                  <a:pt x="0" y="0"/>
                </a:lnTo>
                <a:lnTo>
                  <a:pt x="0" y="101954"/>
                </a:lnTo>
                <a:lnTo>
                  <a:pt x="102751" y="50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2E898FA-D0D8-4C76-9BD0-89531FDA3DE5}"/>
              </a:ext>
            </a:extLst>
          </p:cNvPr>
          <p:cNvSpPr/>
          <p:nvPr/>
        </p:nvSpPr>
        <p:spPr>
          <a:xfrm>
            <a:off x="4868552" y="3392300"/>
            <a:ext cx="8688" cy="597863"/>
          </a:xfrm>
          <a:custGeom>
            <a:avLst/>
            <a:gdLst/>
            <a:ahLst/>
            <a:cxnLst/>
            <a:rect l="l" t="t" r="r" b="b"/>
            <a:pathLst>
              <a:path w="10160" h="699135">
                <a:moveTo>
                  <a:pt x="0" y="698549"/>
                </a:moveTo>
                <a:lnTo>
                  <a:pt x="9558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ED6F60-D56E-42D0-8C25-2C2F971EC082}"/>
              </a:ext>
            </a:extLst>
          </p:cNvPr>
          <p:cNvSpPr/>
          <p:nvPr/>
        </p:nvSpPr>
        <p:spPr>
          <a:xfrm>
            <a:off x="4832452" y="3315331"/>
            <a:ext cx="87969" cy="87969"/>
          </a:xfrm>
          <a:custGeom>
            <a:avLst/>
            <a:gdLst/>
            <a:ahLst/>
            <a:cxnLst/>
            <a:rect l="l" t="t" r="r" b="b"/>
            <a:pathLst>
              <a:path w="102870" h="102869">
                <a:moveTo>
                  <a:pt x="102751" y="102751"/>
                </a:moveTo>
                <a:lnTo>
                  <a:pt x="52570" y="0"/>
                </a:lnTo>
                <a:lnTo>
                  <a:pt x="0" y="101954"/>
                </a:lnTo>
                <a:lnTo>
                  <a:pt x="102751" y="102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6F06FC6-9FF1-47F6-8D8B-3EABCC4D65D7}"/>
              </a:ext>
            </a:extLst>
          </p:cNvPr>
          <p:cNvSpPr/>
          <p:nvPr/>
        </p:nvSpPr>
        <p:spPr>
          <a:xfrm>
            <a:off x="7407169" y="3392300"/>
            <a:ext cx="8688" cy="597863"/>
          </a:xfrm>
          <a:custGeom>
            <a:avLst/>
            <a:gdLst/>
            <a:ahLst/>
            <a:cxnLst/>
            <a:rect l="l" t="t" r="r" b="b"/>
            <a:pathLst>
              <a:path w="10159" h="699135">
                <a:moveTo>
                  <a:pt x="0" y="698549"/>
                </a:moveTo>
                <a:lnTo>
                  <a:pt x="9558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EFF92845-99C3-4503-86F7-01F3B6E3EB38}"/>
              </a:ext>
            </a:extLst>
          </p:cNvPr>
          <p:cNvGraphicFramePr>
            <a:graphicFrameLocks noGrp="1"/>
          </p:cNvGraphicFramePr>
          <p:nvPr/>
        </p:nvGraphicFramePr>
        <p:xfrm>
          <a:off x="2306811" y="3612344"/>
          <a:ext cx="7893070" cy="369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5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0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55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96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9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65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17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C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A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7CBAC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S</a:t>
                      </a: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A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7CBA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S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C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aseline="-12544" dirty="0">
                          <a:latin typeface="Calibri"/>
                          <a:cs typeface="Calibri"/>
                        </a:rPr>
                        <a:t>A</a:t>
                      </a:r>
                      <a:endParaRPr sz="2000" baseline="-12544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R w="19036">
                      <a:solidFill>
                        <a:srgbClr val="000000"/>
                      </a:solidFill>
                      <a:prstDash val="solid"/>
                    </a:lnR>
                    <a:lnT w="19036">
                      <a:solidFill>
                        <a:srgbClr val="000000"/>
                      </a:solidFill>
                      <a:prstDash val="solid"/>
                    </a:lnT>
                    <a:lnB w="19036">
                      <a:solidFill>
                        <a:srgbClr val="000000"/>
                      </a:solidFill>
                      <a:prstDash val="solid"/>
                    </a:lnB>
                    <a:solidFill>
                      <a:srgbClr val="F7CBAC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baseline="-12544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36">
                      <a:solidFill>
                        <a:srgbClr val="000000"/>
                      </a:solidFill>
                      <a:prstDash val="solid"/>
                    </a:lnL>
                    <a:lnB w="19036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7">
            <a:extLst>
              <a:ext uri="{FF2B5EF4-FFF2-40B4-BE49-F238E27FC236}">
                <a16:creationId xmlns:a16="http://schemas.microsoft.com/office/drawing/2014/main" id="{0D403900-CEAC-485D-8654-606AC1D682CE}"/>
              </a:ext>
            </a:extLst>
          </p:cNvPr>
          <p:cNvSpPr/>
          <p:nvPr/>
        </p:nvSpPr>
        <p:spPr>
          <a:xfrm>
            <a:off x="7371749" y="3315331"/>
            <a:ext cx="87426" cy="87969"/>
          </a:xfrm>
          <a:custGeom>
            <a:avLst/>
            <a:gdLst/>
            <a:ahLst/>
            <a:cxnLst/>
            <a:rect l="l" t="t" r="r" b="b"/>
            <a:pathLst>
              <a:path w="102234" h="102869">
                <a:moveTo>
                  <a:pt x="101954" y="102751"/>
                </a:moveTo>
                <a:lnTo>
                  <a:pt x="51773" y="0"/>
                </a:lnTo>
                <a:lnTo>
                  <a:pt x="0" y="101954"/>
                </a:lnTo>
                <a:lnTo>
                  <a:pt x="101954" y="102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4B48B6D1-3025-4925-90A9-9F9E4745AC60}"/>
              </a:ext>
            </a:extLst>
          </p:cNvPr>
          <p:cNvSpPr txBox="1"/>
          <p:nvPr/>
        </p:nvSpPr>
        <p:spPr>
          <a:xfrm>
            <a:off x="1901534" y="2748491"/>
            <a:ext cx="926931" cy="473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indent="282354" defTabSz="781903"/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Raw Imag</a:t>
            </a:r>
            <a:r>
              <a:rPr sz="1539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 Data</a:t>
            </a:r>
            <a:endParaRPr sz="1539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12B783B-53D1-4DC9-9CF3-E47506CBFCA6}"/>
              </a:ext>
            </a:extLst>
          </p:cNvPr>
          <p:cNvSpPr txBox="1"/>
          <p:nvPr/>
        </p:nvSpPr>
        <p:spPr>
          <a:xfrm>
            <a:off x="4464571" y="2748491"/>
            <a:ext cx="926931" cy="473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indent="282354" defTabSz="781903"/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Raw Imag</a:t>
            </a:r>
            <a:r>
              <a:rPr sz="1539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 Data</a:t>
            </a:r>
            <a:endParaRPr sz="153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114407B-4903-4823-B905-F6D0C03F4478}"/>
              </a:ext>
            </a:extLst>
          </p:cNvPr>
          <p:cNvSpPr txBox="1"/>
          <p:nvPr/>
        </p:nvSpPr>
        <p:spPr>
          <a:xfrm>
            <a:off x="6980690" y="2766281"/>
            <a:ext cx="926931" cy="473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indent="282354" defTabSz="781903"/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Raw Imag</a:t>
            </a:r>
            <a:r>
              <a:rPr sz="1539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539" spc="-4" dirty="0">
                <a:solidFill>
                  <a:prstClr val="black"/>
                </a:solidFill>
                <a:latin typeface="Calibri"/>
                <a:cs typeface="Calibri"/>
              </a:rPr>
              <a:t> Data</a:t>
            </a:r>
            <a:endParaRPr sz="153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60B6699-90E9-4D5A-A21B-CF772F0071FF}"/>
              </a:ext>
            </a:extLst>
          </p:cNvPr>
          <p:cNvSpPr/>
          <p:nvPr/>
        </p:nvSpPr>
        <p:spPr>
          <a:xfrm>
            <a:off x="4952333" y="3482893"/>
            <a:ext cx="2386563" cy="9231"/>
          </a:xfrm>
          <a:custGeom>
            <a:avLst/>
            <a:gdLst/>
            <a:ahLst/>
            <a:cxnLst/>
            <a:rect l="l" t="t" r="r" b="b"/>
            <a:pathLst>
              <a:path w="2790825" h="10794">
                <a:moveTo>
                  <a:pt x="0" y="10354"/>
                </a:moveTo>
                <a:lnTo>
                  <a:pt x="2790213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DF061EA-D937-4AB2-9E35-8EAA70BC0465}"/>
              </a:ext>
            </a:extLst>
          </p:cNvPr>
          <p:cNvSpPr/>
          <p:nvPr/>
        </p:nvSpPr>
        <p:spPr>
          <a:xfrm>
            <a:off x="4876045" y="3448154"/>
            <a:ext cx="87426" cy="87426"/>
          </a:xfrm>
          <a:custGeom>
            <a:avLst/>
            <a:gdLst/>
            <a:ahLst/>
            <a:cxnLst/>
            <a:rect l="l" t="t" r="r" b="b"/>
            <a:pathLst>
              <a:path w="102235" h="102234">
                <a:moveTo>
                  <a:pt x="101954" y="101954"/>
                </a:moveTo>
                <a:lnTo>
                  <a:pt x="101954" y="0"/>
                </a:lnTo>
                <a:lnTo>
                  <a:pt x="0" y="50977"/>
                </a:lnTo>
                <a:lnTo>
                  <a:pt x="101954" y="101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32F8894C-99DA-46DC-B5C5-A7AC90DF2F24}"/>
              </a:ext>
            </a:extLst>
          </p:cNvPr>
          <p:cNvSpPr/>
          <p:nvPr/>
        </p:nvSpPr>
        <p:spPr>
          <a:xfrm>
            <a:off x="7327475" y="3439299"/>
            <a:ext cx="87426" cy="87426"/>
          </a:xfrm>
          <a:custGeom>
            <a:avLst/>
            <a:gdLst/>
            <a:ahLst/>
            <a:cxnLst/>
            <a:rect l="l" t="t" r="r" b="b"/>
            <a:pathLst>
              <a:path w="102234" h="102234">
                <a:moveTo>
                  <a:pt x="101954" y="50977"/>
                </a:moveTo>
                <a:lnTo>
                  <a:pt x="0" y="0"/>
                </a:lnTo>
                <a:lnTo>
                  <a:pt x="0" y="101954"/>
                </a:lnTo>
                <a:lnTo>
                  <a:pt x="101954" y="50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5A404DBB-BAAA-42FA-B139-EB47C679665E}"/>
              </a:ext>
            </a:extLst>
          </p:cNvPr>
          <p:cNvSpPr/>
          <p:nvPr/>
        </p:nvSpPr>
        <p:spPr>
          <a:xfrm>
            <a:off x="5501333" y="3367780"/>
            <a:ext cx="1288039" cy="239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5BF0483C-C825-40F1-AD98-2E9D3FBE8CB8}"/>
              </a:ext>
            </a:extLst>
          </p:cNvPr>
          <p:cNvSpPr/>
          <p:nvPr/>
        </p:nvSpPr>
        <p:spPr>
          <a:xfrm>
            <a:off x="4414231" y="3916510"/>
            <a:ext cx="454506" cy="560937"/>
          </a:xfrm>
          <a:custGeom>
            <a:avLst/>
            <a:gdLst/>
            <a:ahLst/>
            <a:cxnLst/>
            <a:rect l="l" t="t" r="r" b="b"/>
            <a:pathLst>
              <a:path w="531495" h="655955">
                <a:moveTo>
                  <a:pt x="531279" y="0"/>
                </a:moveTo>
                <a:lnTo>
                  <a:pt x="0" y="655536"/>
                </a:lnTo>
              </a:path>
            </a:pathLst>
          </a:custGeom>
          <a:ln w="1903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0A28D010-6FFB-4F74-97E6-D8D233F595A0}"/>
              </a:ext>
            </a:extLst>
          </p:cNvPr>
          <p:cNvSpPr/>
          <p:nvPr/>
        </p:nvSpPr>
        <p:spPr>
          <a:xfrm>
            <a:off x="7407168" y="3916510"/>
            <a:ext cx="486544" cy="587545"/>
          </a:xfrm>
          <a:custGeom>
            <a:avLst/>
            <a:gdLst/>
            <a:ahLst/>
            <a:cxnLst/>
            <a:rect l="l" t="t" r="r" b="b"/>
            <a:pathLst>
              <a:path w="568959" h="687069">
                <a:moveTo>
                  <a:pt x="0" y="0"/>
                </a:moveTo>
                <a:lnTo>
                  <a:pt x="568716" y="686601"/>
                </a:lnTo>
              </a:path>
            </a:pathLst>
          </a:custGeom>
          <a:ln w="1903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0A8BDC6A-8D44-480C-AC90-C253CD3594BC}"/>
              </a:ext>
            </a:extLst>
          </p:cNvPr>
          <p:cNvSpPr txBox="1"/>
          <p:nvPr/>
        </p:nvSpPr>
        <p:spPr>
          <a:xfrm>
            <a:off x="9566423" y="3994030"/>
            <a:ext cx="415409" cy="23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defTabSz="781903"/>
            <a:r>
              <a:rPr sz="1539" dirty="0">
                <a:solidFill>
                  <a:prstClr val="black"/>
                </a:solidFill>
                <a:latin typeface="Calibri"/>
                <a:cs typeface="Calibri"/>
              </a:rPr>
              <a:t>Time</a:t>
            </a:r>
            <a:endParaRPr sz="1539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bk object 17">
            <a:extLst>
              <a:ext uri="{FF2B5EF4-FFF2-40B4-BE49-F238E27FC236}">
                <a16:creationId xmlns:a16="http://schemas.microsoft.com/office/drawing/2014/main" id="{FCF7AA26-3A62-49BC-962A-E177601ED564}"/>
              </a:ext>
            </a:extLst>
          </p:cNvPr>
          <p:cNvSpPr/>
          <p:nvPr/>
        </p:nvSpPr>
        <p:spPr>
          <a:xfrm>
            <a:off x="2314951" y="3392300"/>
            <a:ext cx="7602" cy="597863"/>
          </a:xfrm>
          <a:custGeom>
            <a:avLst/>
            <a:gdLst/>
            <a:ahLst/>
            <a:cxnLst/>
            <a:rect l="l" t="t" r="r" b="b"/>
            <a:pathLst>
              <a:path w="8890" h="699135">
                <a:moveTo>
                  <a:pt x="0" y="698549"/>
                </a:moveTo>
                <a:lnTo>
                  <a:pt x="8761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18">
            <a:extLst>
              <a:ext uri="{FF2B5EF4-FFF2-40B4-BE49-F238E27FC236}">
                <a16:creationId xmlns:a16="http://schemas.microsoft.com/office/drawing/2014/main" id="{C2B6D59F-0C0B-4450-8F82-7DC1F4421868}"/>
              </a:ext>
            </a:extLst>
          </p:cNvPr>
          <p:cNvSpPr/>
          <p:nvPr/>
        </p:nvSpPr>
        <p:spPr>
          <a:xfrm>
            <a:off x="2278851" y="3315331"/>
            <a:ext cx="87426" cy="87969"/>
          </a:xfrm>
          <a:custGeom>
            <a:avLst/>
            <a:gdLst/>
            <a:ahLst/>
            <a:cxnLst/>
            <a:rect l="l" t="t" r="r" b="b"/>
            <a:pathLst>
              <a:path w="102234" h="102869">
                <a:moveTo>
                  <a:pt x="101954" y="102751"/>
                </a:moveTo>
                <a:lnTo>
                  <a:pt x="51773" y="0"/>
                </a:lnTo>
                <a:lnTo>
                  <a:pt x="0" y="101954"/>
                </a:lnTo>
                <a:lnTo>
                  <a:pt x="101954" y="102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781903"/>
            <a:endParaRPr sz="153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30008F-8BD7-4F7F-834D-A2516B377522}"/>
              </a:ext>
            </a:extLst>
          </p:cNvPr>
          <p:cNvSpPr/>
          <p:nvPr/>
        </p:nvSpPr>
        <p:spPr>
          <a:xfrm>
            <a:off x="2313098" y="3606860"/>
            <a:ext cx="1052059" cy="369179"/>
          </a:xfrm>
          <a:prstGeom prst="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Calibri"/>
              </a:rPr>
              <a:t>T</a:t>
            </a:r>
            <a:r>
              <a:rPr lang="en-US" baseline="-12544" dirty="0">
                <a:solidFill>
                  <a:schemeClr val="tx1"/>
                </a:solidFill>
                <a:cs typeface="Calibri"/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FEB8-D31A-4932-AAD4-3C1C7FF14E95}"/>
              </a:ext>
            </a:extLst>
          </p:cNvPr>
          <p:cNvSpPr/>
          <p:nvPr/>
        </p:nvSpPr>
        <p:spPr>
          <a:xfrm>
            <a:off x="3341919" y="3608338"/>
            <a:ext cx="769580" cy="369179"/>
          </a:xfrm>
          <a:prstGeom prst="rect">
            <a:avLst/>
          </a:prstGeom>
          <a:solidFill>
            <a:srgbClr val="8FAA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Calibri"/>
              </a:rPr>
              <a:t>T</a:t>
            </a:r>
            <a:r>
              <a:rPr lang="en-US" baseline="-12544" dirty="0">
                <a:solidFill>
                  <a:schemeClr val="tx1"/>
                </a:solidFill>
                <a:cs typeface="Calibri"/>
              </a:rPr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AA055F-B198-4BFE-B5C0-082AED733BA6}"/>
              </a:ext>
            </a:extLst>
          </p:cNvPr>
          <p:cNvSpPr/>
          <p:nvPr/>
        </p:nvSpPr>
        <p:spPr>
          <a:xfrm>
            <a:off x="4088760" y="3609819"/>
            <a:ext cx="781478" cy="369179"/>
          </a:xfrm>
          <a:prstGeom prst="rect">
            <a:avLst/>
          </a:prstGeom>
          <a:solidFill>
            <a:srgbClr val="FFE6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Calibri"/>
              </a:rPr>
              <a:t>T</a:t>
            </a:r>
            <a:r>
              <a:rPr lang="en-US" baseline="-12544" dirty="0">
                <a:solidFill>
                  <a:schemeClr val="tx1"/>
                </a:solidFill>
                <a:cs typeface="Calibri"/>
              </a:rPr>
              <a:t>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9F3807-6902-4E9E-BC2F-805402F26710}"/>
              </a:ext>
            </a:extLst>
          </p:cNvPr>
          <p:cNvGrpSpPr/>
          <p:nvPr/>
        </p:nvGrpSpPr>
        <p:grpSpPr>
          <a:xfrm>
            <a:off x="4874550" y="3608338"/>
            <a:ext cx="2536185" cy="372138"/>
            <a:chOff x="2316297" y="3241100"/>
            <a:chExt cx="2536185" cy="3721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E473451-77A9-49B0-907B-52E5D6DD84D6}"/>
                </a:ext>
              </a:extLst>
            </p:cNvPr>
            <p:cNvSpPr/>
            <p:nvPr/>
          </p:nvSpPr>
          <p:spPr>
            <a:xfrm>
              <a:off x="2316297" y="3241100"/>
              <a:ext cx="1031104" cy="369179"/>
            </a:xfrm>
            <a:prstGeom prst="rect">
              <a:avLst/>
            </a:prstGeom>
            <a:solidFill>
              <a:srgbClr val="C5E0B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0B3A80-D587-46B7-8E0F-BAFD0FA41E8D}"/>
                </a:ext>
              </a:extLst>
            </p:cNvPr>
            <p:cNvSpPr/>
            <p:nvPr/>
          </p:nvSpPr>
          <p:spPr>
            <a:xfrm>
              <a:off x="3347583" y="3242578"/>
              <a:ext cx="746160" cy="369179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E75FE7-EF83-4360-8FD1-1433731DECBA}"/>
                </a:ext>
              </a:extLst>
            </p:cNvPr>
            <p:cNvSpPr/>
            <p:nvPr/>
          </p:nvSpPr>
          <p:spPr>
            <a:xfrm>
              <a:off x="4094786" y="3244059"/>
              <a:ext cx="757696" cy="369179"/>
            </a:xfrm>
            <a:prstGeom prst="rect">
              <a:avLst/>
            </a:prstGeom>
            <a:solidFill>
              <a:srgbClr val="FFE6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A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23F783-2CA2-45FC-8BE9-39B9EAA94C5D}"/>
              </a:ext>
            </a:extLst>
          </p:cNvPr>
          <p:cNvGrpSpPr/>
          <p:nvPr/>
        </p:nvGrpSpPr>
        <p:grpSpPr>
          <a:xfrm>
            <a:off x="7413574" y="3608343"/>
            <a:ext cx="2536185" cy="372138"/>
            <a:chOff x="2316297" y="3241100"/>
            <a:chExt cx="2536185" cy="3721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59E260-BD93-45B3-B85A-197E9146B2F7}"/>
                </a:ext>
              </a:extLst>
            </p:cNvPr>
            <p:cNvSpPr/>
            <p:nvPr/>
          </p:nvSpPr>
          <p:spPr>
            <a:xfrm>
              <a:off x="2316297" y="3241100"/>
              <a:ext cx="1031104" cy="369179"/>
            </a:xfrm>
            <a:prstGeom prst="rect">
              <a:avLst/>
            </a:prstGeom>
            <a:solidFill>
              <a:srgbClr val="C5E0B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AC00BEA-F1FE-4D25-9D82-CF418CBD091A}"/>
                </a:ext>
              </a:extLst>
            </p:cNvPr>
            <p:cNvSpPr/>
            <p:nvPr/>
          </p:nvSpPr>
          <p:spPr>
            <a:xfrm>
              <a:off x="3347583" y="3242578"/>
              <a:ext cx="746160" cy="369179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C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BABD167-1510-4569-B87C-3D7186084F35}"/>
                </a:ext>
              </a:extLst>
            </p:cNvPr>
            <p:cNvSpPr/>
            <p:nvPr/>
          </p:nvSpPr>
          <p:spPr>
            <a:xfrm>
              <a:off x="4094786" y="3244059"/>
              <a:ext cx="757696" cy="369179"/>
            </a:xfrm>
            <a:prstGeom prst="rect">
              <a:avLst/>
            </a:prstGeom>
            <a:solidFill>
              <a:srgbClr val="FFE6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T</a:t>
              </a:r>
              <a:r>
                <a:rPr lang="en-US" baseline="-12544" dirty="0">
                  <a:solidFill>
                    <a:schemeClr val="tx1"/>
                  </a:solidFill>
                  <a:cs typeface="Calibri"/>
                </a:rPr>
                <a:t>A</a:t>
              </a:r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C6E2C65F-6099-43FE-98E2-FBD05010FB35}"/>
              </a:ext>
            </a:extLst>
          </p:cNvPr>
          <p:cNvSpPr txBox="1">
            <a:spLocks/>
          </p:cNvSpPr>
          <p:nvPr/>
        </p:nvSpPr>
        <p:spPr>
          <a:xfrm>
            <a:off x="-1476708" y="493683"/>
            <a:ext cx="10515600" cy="62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</a:lstStyle>
          <a:p>
            <a:r>
              <a:rPr lang="en-IN" dirty="0"/>
              <a:t>What should we approximate?</a:t>
            </a:r>
            <a:endParaRPr lang="nl-NL" dirty="0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EE555489-2CA0-4A7C-B12E-C615D8F36CF6}"/>
              </a:ext>
            </a:extLst>
          </p:cNvPr>
          <p:cNvSpPr txBox="1">
            <a:spLocks/>
          </p:cNvSpPr>
          <p:nvPr/>
        </p:nvSpPr>
        <p:spPr>
          <a:xfrm>
            <a:off x="8377920" y="4888094"/>
            <a:ext cx="3592275" cy="628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1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</a:lstStyle>
          <a:p>
            <a:pPr algn="l"/>
            <a:r>
              <a:rPr lang="en-IN" sz="2400" dirty="0">
                <a:solidFill>
                  <a:srgbClr val="FF0000"/>
                </a:solidFill>
              </a:rPr>
              <a:t>Approximate the ISP!!</a:t>
            </a:r>
            <a:endParaRPr lang="nl-NL" sz="2400" dirty="0">
              <a:solidFill>
                <a:srgbClr val="FF0000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73C7-8667-477A-A08B-C1E0EA1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Image Signal Processor [ISP]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0FB8-6D29-4897-BE95-4AB753662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51" y="1345252"/>
            <a:ext cx="8132949" cy="37630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6969D2-427F-41AB-A8F7-D37E1883B4D0}"/>
              </a:ext>
            </a:extLst>
          </p:cNvPr>
          <p:cNvSpPr/>
          <p:nvPr/>
        </p:nvSpPr>
        <p:spPr>
          <a:xfrm>
            <a:off x="8850087" y="3635828"/>
            <a:ext cx="1600200" cy="161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7163-D7DF-4696-9904-1CE6BCEEE561}"/>
              </a:ext>
            </a:extLst>
          </p:cNvPr>
          <p:cNvSpPr txBox="1"/>
          <p:nvPr/>
        </p:nvSpPr>
        <p:spPr>
          <a:xfrm>
            <a:off x="2393786" y="5459978"/>
            <a:ext cx="7348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Traditional pipelines are optimized for vision.</a:t>
            </a:r>
          </a:p>
          <a:p>
            <a:pPr algn="ctr"/>
            <a:r>
              <a:rPr lang="en-IN" sz="2400" dirty="0">
                <a:solidFill>
                  <a:srgbClr val="FF0000"/>
                </a:solidFill>
              </a:rPr>
              <a:t>Do we really need a vision optimized pipeline for control?</a:t>
            </a:r>
            <a:endParaRPr lang="nl-NL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36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73C7-8667-477A-A08B-C1E0EA1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ISP Approximation: tuning knobs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20FB8-6D29-4897-BE95-4AB753662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2" y="1606508"/>
            <a:ext cx="7712365" cy="3568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BE020-9E5F-4B19-B25F-8B95ECD9E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977" y="3790281"/>
            <a:ext cx="4348991" cy="18796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8F04DF-04F3-426F-95AF-06E63D16496B}"/>
              </a:ext>
            </a:extLst>
          </p:cNvPr>
          <p:cNvSpPr/>
          <p:nvPr/>
        </p:nvSpPr>
        <p:spPr>
          <a:xfrm>
            <a:off x="1024642" y="6388424"/>
            <a:ext cx="950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3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Reconfiguring the Imaging Pipeline for Computer Vision, Buckler et al. [ICCV 2017]</a:t>
            </a:r>
            <a:endParaRPr lang="nl-NL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834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2C7C-3D1B-4A32-8432-F84AE3E7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the impact of approximation on IBC?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AD0F-5245-4E06-B5F5-8388FF70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Reduced execution time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Loss of image quality </a:t>
            </a:r>
            <a:endParaRPr lang="nl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6718E-E9A0-464C-A27D-C8E3FA65149E}"/>
              </a:ext>
            </a:extLst>
          </p:cNvPr>
          <p:cNvGrpSpPr/>
          <p:nvPr/>
        </p:nvGrpSpPr>
        <p:grpSpPr>
          <a:xfrm>
            <a:off x="5282200" y="993532"/>
            <a:ext cx="5637062" cy="3809084"/>
            <a:chOff x="6156089" y="1802603"/>
            <a:chExt cx="5637062" cy="38090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8033B0-FB69-4B75-82D9-F3FE4999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089" y="1802603"/>
              <a:ext cx="5637062" cy="38090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894B50-523A-4D25-BF8A-B7C8EFC11ABA}"/>
                </a:ext>
              </a:extLst>
            </p:cNvPr>
            <p:cNvSpPr txBox="1"/>
            <p:nvPr/>
          </p:nvSpPr>
          <p:spPr>
            <a:xfrm>
              <a:off x="7743463" y="3275111"/>
              <a:ext cx="76971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WCET</a:t>
              </a:r>
              <a:endParaRPr lang="nl-NL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683A52-DDFB-4C03-AED7-2E600039D124}"/>
                </a:ext>
              </a:extLst>
            </p:cNvPr>
            <p:cNvSpPr txBox="1"/>
            <p:nvPr/>
          </p:nvSpPr>
          <p:spPr>
            <a:xfrm>
              <a:off x="10529104" y="3275110"/>
              <a:ext cx="76971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WCET</a:t>
              </a:r>
              <a:endParaRPr lang="nl-NL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E6536A-BCBA-45FD-B807-8F212FDA46CE}"/>
                </a:ext>
              </a:extLst>
            </p:cNvPr>
            <p:cNvSpPr txBox="1"/>
            <p:nvPr/>
          </p:nvSpPr>
          <p:spPr>
            <a:xfrm>
              <a:off x="7731887" y="5255436"/>
              <a:ext cx="76971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WCET</a:t>
              </a:r>
              <a:endParaRPr lang="nl-NL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03B6C4-E6FC-4A00-BECA-5793D635F730}"/>
                </a:ext>
              </a:extLst>
            </p:cNvPr>
            <p:cNvSpPr txBox="1"/>
            <p:nvPr/>
          </p:nvSpPr>
          <p:spPr>
            <a:xfrm>
              <a:off x="10517528" y="5255435"/>
              <a:ext cx="76971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WCET</a:t>
              </a:r>
              <a:endParaRPr lang="nl-NL" sz="1400" dirty="0"/>
            </a:p>
          </p:txBody>
        </p:sp>
      </p:grpSp>
      <p:sp>
        <p:nvSpPr>
          <p:cNvPr id="11" name="object 5">
            <a:extLst>
              <a:ext uri="{FF2B5EF4-FFF2-40B4-BE49-F238E27FC236}">
                <a16:creationId xmlns:a16="http://schemas.microsoft.com/office/drawing/2014/main" id="{4B2BE4F6-760D-484C-8D2D-E2CEAA9FBB96}"/>
              </a:ext>
            </a:extLst>
          </p:cNvPr>
          <p:cNvSpPr/>
          <p:nvPr/>
        </p:nvSpPr>
        <p:spPr>
          <a:xfrm>
            <a:off x="5394161" y="4796595"/>
            <a:ext cx="3975167" cy="1960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bk object 16">
            <a:extLst>
              <a:ext uri="{FF2B5EF4-FFF2-40B4-BE49-F238E27FC236}">
                <a16:creationId xmlns:a16="http://schemas.microsoft.com/office/drawing/2014/main" id="{2E0071FF-AD06-4222-B173-0D78A1FEC6C5}"/>
              </a:ext>
            </a:extLst>
          </p:cNvPr>
          <p:cNvSpPr/>
          <p:nvPr/>
        </p:nvSpPr>
        <p:spPr>
          <a:xfrm>
            <a:off x="1195956" y="4796595"/>
            <a:ext cx="3977079" cy="1960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7B82C8-B04B-4206-A087-0955B1EE4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56" y="1867598"/>
            <a:ext cx="1324891" cy="11968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9DDEB-8C32-4619-93B1-222264BAD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495" y="3179873"/>
            <a:ext cx="1109621" cy="109210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1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2C7C-3D1B-4A32-8432-F84AE3E7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the impact of approximation on IBC?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AD0F-5245-4E06-B5F5-8388FF707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885"/>
            <a:ext cx="4196787" cy="4902078"/>
          </a:xfrm>
        </p:spPr>
        <p:txBody>
          <a:bodyPr/>
          <a:lstStyle/>
          <a:p>
            <a:pPr algn="ctr"/>
            <a:r>
              <a:rPr lang="en-IN" dirty="0"/>
              <a:t>Reduced execution times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Loss of image quality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621744-0509-476D-A066-4DCC6F3DB804}"/>
                  </a:ext>
                </a:extLst>
              </p:cNvPr>
              <p:cNvSpPr/>
              <p:nvPr/>
            </p:nvSpPr>
            <p:spPr>
              <a:xfrm>
                <a:off x="1448767" y="1774350"/>
                <a:ext cx="3625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shorter processing delay</a:t>
                </a:r>
                <a:endParaRPr lang="nl-NL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621744-0509-476D-A066-4DCC6F3DB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767" y="1774350"/>
                <a:ext cx="362516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8A513-0C99-466F-9383-15B9A87F9AEA}"/>
                  </a:ext>
                </a:extLst>
              </p:cNvPr>
              <p:cNvSpPr/>
              <p:nvPr/>
            </p:nvSpPr>
            <p:spPr>
              <a:xfrm>
                <a:off x="1448767" y="4855145"/>
                <a:ext cx="56580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inaccurate computation of system states</a:t>
                </a:r>
                <a:endParaRPr lang="nl-NL" sz="2400" baseline="-25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8A513-0C99-466F-9383-15B9A87F9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767" y="4855145"/>
                <a:ext cx="5658024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4517D2-ECEB-49FE-95D0-96DEBFA67F1B}"/>
                  </a:ext>
                </a:extLst>
              </p:cNvPr>
              <p:cNvSpPr/>
              <p:nvPr/>
            </p:nvSpPr>
            <p:spPr>
              <a:xfrm>
                <a:off x="1448767" y="2273815"/>
                <a:ext cx="39271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better control performance</a:t>
                </a:r>
                <a:endParaRPr lang="nl-N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4517D2-ECEB-49FE-95D0-96DEBFA67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767" y="2273815"/>
                <a:ext cx="3927101" cy="461665"/>
              </a:xfrm>
              <a:prstGeom prst="rect">
                <a:avLst/>
              </a:prstGeom>
              <a:blipFill>
                <a:blip r:embed="rId4"/>
                <a:stretch>
                  <a:fillRect t="-10526" r="-1087" b="-2894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93DA44-5B5D-4CBB-B1DC-02DF06A6356C}"/>
                  </a:ext>
                </a:extLst>
              </p:cNvPr>
              <p:cNvSpPr/>
              <p:nvPr/>
            </p:nvSpPr>
            <p:spPr>
              <a:xfrm>
                <a:off x="1448767" y="5316810"/>
                <a:ext cx="37728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errors might </a:t>
                </a:r>
                <a:r>
                  <a:rPr lang="en-US" sz="2400">
                    <a:solidFill>
                      <a:srgbClr val="FF0000"/>
                    </a:solidFill>
                  </a:rPr>
                  <a:t>be significant</a:t>
                </a:r>
                <a:endParaRPr lang="nl-NL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93DA44-5B5D-4CBB-B1DC-02DF06A63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767" y="5316810"/>
                <a:ext cx="3772892" cy="461665"/>
              </a:xfrm>
              <a:prstGeom prst="rect">
                <a:avLst/>
              </a:prstGeom>
              <a:blipFill>
                <a:blip r:embed="rId5"/>
                <a:stretch>
                  <a:fillRect t="-10526" r="-1454" b="-2894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73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2C7C-3D1B-4A32-8432-F84AE3E7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the impact of approximation on IBC?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AD0F-5245-4E06-B5F5-8388FF707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885"/>
            <a:ext cx="4196787" cy="4902078"/>
          </a:xfrm>
        </p:spPr>
        <p:txBody>
          <a:bodyPr/>
          <a:lstStyle/>
          <a:p>
            <a:pPr algn="ctr"/>
            <a:r>
              <a:rPr lang="en-IN" dirty="0"/>
              <a:t>Reduced execution times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Loss of image quality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822E3C-7094-4F39-9C4C-702949BB31E8}"/>
              </a:ext>
            </a:extLst>
          </p:cNvPr>
          <p:cNvSpPr txBox="1"/>
          <p:nvPr/>
        </p:nvSpPr>
        <p:spPr>
          <a:xfrm>
            <a:off x="2829277" y="2710262"/>
            <a:ext cx="6746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Their interplay determines if we gain or lose</a:t>
            </a:r>
            <a:endParaRPr lang="nl-NL" sz="2800" b="1" dirty="0">
              <a:solidFill>
                <a:srgbClr val="00206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A6F4C5-8F9F-4BF4-B1C8-EA7E9E150AEA}"/>
              </a:ext>
            </a:extLst>
          </p:cNvPr>
          <p:cNvSpPr txBox="1">
            <a:spLocks/>
          </p:cNvSpPr>
          <p:nvPr/>
        </p:nvSpPr>
        <p:spPr>
          <a:xfrm>
            <a:off x="7205240" y="1274885"/>
            <a:ext cx="4148559" cy="490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/>
              <a:t>Degree of Approximation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Quality-of-Control (</a:t>
            </a:r>
            <a:r>
              <a:rPr lang="en-IN" dirty="0" err="1"/>
              <a:t>QoC</a:t>
            </a:r>
            <a:r>
              <a:rPr lang="en-IN" dirty="0"/>
              <a:t>) </a:t>
            </a:r>
            <a:endParaRPr lang="nl-NL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8D54B6-83A0-4D92-9604-478034FB792C}"/>
              </a:ext>
            </a:extLst>
          </p:cNvPr>
          <p:cNvCxnSpPr/>
          <p:nvPr/>
        </p:nvCxnSpPr>
        <p:spPr>
          <a:xfrm>
            <a:off x="5148806" y="1533646"/>
            <a:ext cx="21123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CD54C8-9C2D-4FE0-A5B1-D01900DC168A}"/>
              </a:ext>
            </a:extLst>
          </p:cNvPr>
          <p:cNvCxnSpPr/>
          <p:nvPr/>
        </p:nvCxnSpPr>
        <p:spPr>
          <a:xfrm>
            <a:off x="5148806" y="4550780"/>
            <a:ext cx="21123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3A8AB8-BB8A-4BB0-8D02-993456C14DF8}"/>
              </a:ext>
            </a:extLst>
          </p:cNvPr>
          <p:cNvSpPr txBox="1"/>
          <p:nvPr/>
        </p:nvSpPr>
        <p:spPr>
          <a:xfrm>
            <a:off x="5708609" y="1114125"/>
            <a:ext cx="99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</a:rPr>
              <a:t>due to</a:t>
            </a:r>
            <a:endParaRPr lang="nl-NL" sz="24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245FDA-0081-4E3F-B5C0-6AF1B170DB5E}"/>
              </a:ext>
            </a:extLst>
          </p:cNvPr>
          <p:cNvSpPr txBox="1"/>
          <p:nvPr/>
        </p:nvSpPr>
        <p:spPr>
          <a:xfrm>
            <a:off x="5697324" y="4550780"/>
            <a:ext cx="1015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</a:rPr>
              <a:t>affects</a:t>
            </a:r>
            <a:endParaRPr lang="nl-NL" sz="2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86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0142-0A2B-4519-9582-002B7FEF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Impact on image quality</a:t>
            </a:r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91E357-C3B1-4375-9311-28E621F52D91}"/>
              </a:ext>
            </a:extLst>
          </p:cNvPr>
          <p:cNvSpPr/>
          <p:nvPr/>
        </p:nvSpPr>
        <p:spPr>
          <a:xfrm>
            <a:off x="1139142" y="925651"/>
            <a:ext cx="87514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N" sz="28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0000"/>
                </a:solidFill>
              </a:rPr>
              <a:t>Features of image may not be detected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</a:rPr>
              <a:t>Algorithm should be resilient to approximation</a:t>
            </a:r>
            <a:endParaRPr lang="nl-NL" sz="28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2060"/>
                </a:solidFill>
              </a:rPr>
              <a:t>A</a:t>
            </a:r>
            <a:r>
              <a:rPr lang="nl-NL" sz="2800" dirty="0">
                <a:solidFill>
                  <a:srgbClr val="002060"/>
                </a:solidFill>
              </a:rPr>
              <a:t>pplication-specific testing needed!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2" descr="Car, Accident, Crash, Crashed, Smash, Smashed, Auto">
            <a:extLst>
              <a:ext uri="{FF2B5EF4-FFF2-40B4-BE49-F238E27FC236}">
                <a16:creationId xmlns:a16="http://schemas.microsoft.com/office/drawing/2014/main" id="{F2D1CC0F-7DEE-4871-9559-6A253694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7" y="3104637"/>
            <a:ext cx="4141167" cy="31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8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872C-908A-40E5-A6FB-7A4DA84B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Impact of image quality on </a:t>
            </a:r>
            <a:r>
              <a:rPr lang="en-IN" dirty="0" err="1"/>
              <a:t>QoC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165ED-C4DE-4234-9DDE-F7742E1C2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9" y="2746282"/>
            <a:ext cx="5796487" cy="30480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A69287-5499-4F1B-A306-42FD90376D7C}"/>
              </a:ext>
            </a:extLst>
          </p:cNvPr>
          <p:cNvSpPr txBox="1">
            <a:spLocks/>
          </p:cNvSpPr>
          <p:nvPr/>
        </p:nvSpPr>
        <p:spPr>
          <a:xfrm>
            <a:off x="838200" y="1274885"/>
            <a:ext cx="10515600" cy="490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dirty="0">
                <a:solidFill>
                  <a:srgbClr val="FF0000"/>
                </a:solidFill>
              </a:rPr>
              <a:t>Without considering improved timing</a:t>
            </a:r>
          </a:p>
          <a:p>
            <a:r>
              <a:rPr lang="en-IN" dirty="0"/>
              <a:t>Performance deteriorates for approximated images (v1 – v7)</a:t>
            </a:r>
          </a:p>
          <a:p>
            <a:pPr lvl="1"/>
            <a:r>
              <a:rPr lang="en-IN" dirty="0"/>
              <a:t>Still acceptable for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66521-2790-422B-B3C0-7F91C830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98" y="2746282"/>
            <a:ext cx="5019675" cy="2943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822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A69287-5499-4F1B-A306-42FD90376D7C}"/>
              </a:ext>
            </a:extLst>
          </p:cNvPr>
          <p:cNvSpPr txBox="1">
            <a:spLocks/>
          </p:cNvSpPr>
          <p:nvPr/>
        </p:nvSpPr>
        <p:spPr>
          <a:xfrm>
            <a:off x="838200" y="1274885"/>
            <a:ext cx="10515600" cy="490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dirty="0">
                <a:solidFill>
                  <a:srgbClr val="FF0000"/>
                </a:solidFill>
              </a:rPr>
              <a:t>But timing is improved due to approximation!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28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9E65A2-B7CF-4A92-BDC1-F34238076061}"/>
              </a:ext>
            </a:extLst>
          </p:cNvPr>
          <p:cNvSpPr/>
          <p:nvPr/>
        </p:nvSpPr>
        <p:spPr>
          <a:xfrm>
            <a:off x="1146488" y="5827853"/>
            <a:ext cx="9578050" cy="55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1D8305E-1E48-44F3-B4AC-A2BA10653B12}"/>
              </a:ext>
            </a:extLst>
          </p:cNvPr>
          <p:cNvGraphicFramePr/>
          <p:nvPr/>
        </p:nvGraphicFramePr>
        <p:xfrm>
          <a:off x="1241737" y="2262241"/>
          <a:ext cx="4327633" cy="2468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bject 5">
            <a:extLst>
              <a:ext uri="{FF2B5EF4-FFF2-40B4-BE49-F238E27FC236}">
                <a16:creationId xmlns:a16="http://schemas.microsoft.com/office/drawing/2014/main" id="{5AF92409-B4A1-4057-9716-84CEC0095619}"/>
              </a:ext>
            </a:extLst>
          </p:cNvPr>
          <p:cNvSpPr/>
          <p:nvPr/>
        </p:nvSpPr>
        <p:spPr>
          <a:xfrm>
            <a:off x="5935513" y="4383119"/>
            <a:ext cx="3975167" cy="1960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bk object 16">
            <a:extLst>
              <a:ext uri="{FF2B5EF4-FFF2-40B4-BE49-F238E27FC236}">
                <a16:creationId xmlns:a16="http://schemas.microsoft.com/office/drawing/2014/main" id="{4B373F26-37C2-4A70-8703-03C9D3A05DFB}"/>
              </a:ext>
            </a:extLst>
          </p:cNvPr>
          <p:cNvSpPr/>
          <p:nvPr/>
        </p:nvSpPr>
        <p:spPr>
          <a:xfrm>
            <a:off x="5972907" y="2209652"/>
            <a:ext cx="3977079" cy="1960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3788"/>
            <a:endParaRPr sz="1346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49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08FC3-8900-4EF6-9602-A5038F460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47" y="521237"/>
            <a:ext cx="10515600" cy="628406"/>
          </a:xfrm>
        </p:spPr>
        <p:txBody>
          <a:bodyPr>
            <a:noAutofit/>
          </a:bodyPr>
          <a:lstStyle/>
          <a:p>
            <a:r>
              <a:rPr lang="en-IN" sz="3200" dirty="0"/>
              <a:t>How to check if it is </a:t>
            </a:r>
            <a:r>
              <a:rPr lang="en-IN" sz="3200" u="sng" dirty="0"/>
              <a:t>safe</a:t>
            </a:r>
            <a:r>
              <a:rPr lang="en-IN" sz="3200" dirty="0"/>
              <a:t> to </a:t>
            </a:r>
            <a:r>
              <a:rPr lang="en-IN" sz="3200" u="sng" dirty="0"/>
              <a:t>approximate images </a:t>
            </a:r>
            <a:r>
              <a:rPr lang="en-IN" sz="3200" dirty="0"/>
              <a:t>for </a:t>
            </a:r>
            <a:br>
              <a:rPr lang="en-IN" sz="3200" dirty="0"/>
            </a:br>
            <a:r>
              <a:rPr lang="en-IN" sz="3200" dirty="0"/>
              <a:t>safety-critical IBC systems?</a:t>
            </a:r>
            <a:br>
              <a:rPr lang="nl-NL" sz="3200" dirty="0"/>
            </a:br>
            <a:endParaRPr lang="nl-NL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29</a:t>
            </a:fld>
            <a:endParaRPr lang="en-GB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4F6F55DC-F81B-4CC2-AB0F-D9D716497428}"/>
              </a:ext>
            </a:extLst>
          </p:cNvPr>
          <p:cNvSpPr txBox="1">
            <a:spLocks/>
          </p:cNvSpPr>
          <p:nvPr/>
        </p:nvSpPr>
        <p:spPr>
          <a:xfrm>
            <a:off x="3146024" y="5534832"/>
            <a:ext cx="5899951" cy="804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dirty="0">
                <a:solidFill>
                  <a:srgbClr val="FF0000"/>
                </a:solidFill>
              </a:rPr>
              <a:t>An analysis framework is needed!!!</a:t>
            </a:r>
          </a:p>
        </p:txBody>
      </p:sp>
      <p:sp>
        <p:nvSpPr>
          <p:cNvPr id="46" name="bk object 16">
            <a:extLst>
              <a:ext uri="{FF2B5EF4-FFF2-40B4-BE49-F238E27FC236}">
                <a16:creationId xmlns:a16="http://schemas.microsoft.com/office/drawing/2014/main" id="{54D55D0F-54A0-43C0-8B5B-DEC1657D8174}"/>
              </a:ext>
            </a:extLst>
          </p:cNvPr>
          <p:cNvSpPr/>
          <p:nvPr/>
        </p:nvSpPr>
        <p:spPr>
          <a:xfrm>
            <a:off x="3973440" y="2576580"/>
            <a:ext cx="5038090" cy="2266950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0"/>
                </a:moveTo>
                <a:lnTo>
                  <a:pt x="0" y="2266648"/>
                </a:ln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D0640BF7-6D5E-4715-8F2B-9B45F0C0D2C3}"/>
              </a:ext>
            </a:extLst>
          </p:cNvPr>
          <p:cNvSpPr/>
          <p:nvPr/>
        </p:nvSpPr>
        <p:spPr>
          <a:xfrm>
            <a:off x="4235828" y="2864512"/>
            <a:ext cx="518452" cy="539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18">
            <a:extLst>
              <a:ext uri="{FF2B5EF4-FFF2-40B4-BE49-F238E27FC236}">
                <a16:creationId xmlns:a16="http://schemas.microsoft.com/office/drawing/2014/main" id="{225E48BF-B8E1-42A7-A99E-F360CDC71CB7}"/>
              </a:ext>
            </a:extLst>
          </p:cNvPr>
          <p:cNvSpPr/>
          <p:nvPr/>
        </p:nvSpPr>
        <p:spPr>
          <a:xfrm>
            <a:off x="4086457" y="3320274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rgbClr val="C5E0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19">
            <a:extLst>
              <a:ext uri="{FF2B5EF4-FFF2-40B4-BE49-F238E27FC236}">
                <a16:creationId xmlns:a16="http://schemas.microsoft.com/office/drawing/2014/main" id="{8E79B6E6-3262-4CDF-8949-6833BB7C84BB}"/>
              </a:ext>
            </a:extLst>
          </p:cNvPr>
          <p:cNvSpPr/>
          <p:nvPr/>
        </p:nvSpPr>
        <p:spPr>
          <a:xfrm>
            <a:off x="4086457" y="3320274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20">
            <a:extLst>
              <a:ext uri="{FF2B5EF4-FFF2-40B4-BE49-F238E27FC236}">
                <a16:creationId xmlns:a16="http://schemas.microsoft.com/office/drawing/2014/main" id="{32E7F285-7809-4E1E-85D6-4F96A8DE4265}"/>
              </a:ext>
            </a:extLst>
          </p:cNvPr>
          <p:cNvSpPr/>
          <p:nvPr/>
        </p:nvSpPr>
        <p:spPr>
          <a:xfrm>
            <a:off x="4225554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">
            <a:extLst>
              <a:ext uri="{FF2B5EF4-FFF2-40B4-BE49-F238E27FC236}">
                <a16:creationId xmlns:a16="http://schemas.microsoft.com/office/drawing/2014/main" id="{A7217BB4-07EC-45F2-8909-6AA7262D0726}"/>
              </a:ext>
            </a:extLst>
          </p:cNvPr>
          <p:cNvSpPr txBox="1"/>
          <p:nvPr/>
        </p:nvSpPr>
        <p:spPr>
          <a:xfrm>
            <a:off x="4666500" y="3738499"/>
            <a:ext cx="3067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ISP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3">
            <a:extLst>
              <a:ext uri="{FF2B5EF4-FFF2-40B4-BE49-F238E27FC236}">
                <a16:creationId xmlns:a16="http://schemas.microsoft.com/office/drawing/2014/main" id="{E70004E4-E66B-49D8-996F-56A90FA797BA}"/>
              </a:ext>
            </a:extLst>
          </p:cNvPr>
          <p:cNvSpPr/>
          <p:nvPr/>
        </p:nvSpPr>
        <p:spPr>
          <a:xfrm>
            <a:off x="2207067" y="1591836"/>
            <a:ext cx="2894330" cy="2262505"/>
          </a:xfrm>
          <a:custGeom>
            <a:avLst/>
            <a:gdLst/>
            <a:ahLst/>
            <a:cxnLst/>
            <a:rect l="l" t="t" r="r" b="b"/>
            <a:pathLst>
              <a:path w="2894329" h="2262505">
                <a:moveTo>
                  <a:pt x="2894165" y="0"/>
                </a:moveTo>
                <a:lnTo>
                  <a:pt x="0" y="0"/>
                </a:lnTo>
                <a:lnTo>
                  <a:pt x="0" y="2261906"/>
                </a:lnTo>
                <a:lnTo>
                  <a:pt x="204693" y="2261906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">
            <a:extLst>
              <a:ext uri="{FF2B5EF4-FFF2-40B4-BE49-F238E27FC236}">
                <a16:creationId xmlns:a16="http://schemas.microsoft.com/office/drawing/2014/main" id="{87EDA038-BBBF-46C9-877D-BF489DAE4D33}"/>
              </a:ext>
            </a:extLst>
          </p:cNvPr>
          <p:cNvSpPr/>
          <p:nvPr/>
        </p:nvSpPr>
        <p:spPr>
          <a:xfrm>
            <a:off x="2394373" y="3783404"/>
            <a:ext cx="140335" cy="140970"/>
          </a:xfrm>
          <a:custGeom>
            <a:avLst/>
            <a:gdLst/>
            <a:ahLst/>
            <a:cxnLst/>
            <a:rect l="l" t="t" r="r" b="b"/>
            <a:pathLst>
              <a:path w="140334" h="140969">
                <a:moveTo>
                  <a:pt x="139887" y="70338"/>
                </a:moveTo>
                <a:lnTo>
                  <a:pt x="0" y="0"/>
                </a:lnTo>
                <a:lnTo>
                  <a:pt x="0" y="140677"/>
                </a:lnTo>
                <a:lnTo>
                  <a:pt x="13988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">
            <a:extLst>
              <a:ext uri="{FF2B5EF4-FFF2-40B4-BE49-F238E27FC236}">
                <a16:creationId xmlns:a16="http://schemas.microsoft.com/office/drawing/2014/main" id="{B216A7CF-F9AC-4A17-B10D-45D713EF9C9D}"/>
              </a:ext>
            </a:extLst>
          </p:cNvPr>
          <p:cNvSpPr/>
          <p:nvPr/>
        </p:nvSpPr>
        <p:spPr>
          <a:xfrm>
            <a:off x="6896848" y="1591836"/>
            <a:ext cx="2499995" cy="2262505"/>
          </a:xfrm>
          <a:custGeom>
            <a:avLst/>
            <a:gdLst/>
            <a:ahLst/>
            <a:cxnLst/>
            <a:rect l="l" t="t" r="r" b="b"/>
            <a:pathLst>
              <a:path w="2499995" h="2262505">
                <a:moveTo>
                  <a:pt x="1898357" y="2261906"/>
                </a:moveTo>
                <a:lnTo>
                  <a:pt x="2499794" y="2261906"/>
                </a:lnTo>
                <a:lnTo>
                  <a:pt x="2499794" y="0"/>
                </a:lnTo>
                <a:lnTo>
                  <a:pt x="0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1E3F32F-6CC0-4FA8-BF35-93591500F3DB}"/>
              </a:ext>
            </a:extLst>
          </p:cNvPr>
          <p:cNvSpPr/>
          <p:nvPr/>
        </p:nvSpPr>
        <p:spPr>
          <a:xfrm>
            <a:off x="6774348" y="152149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4">
                <a:moveTo>
                  <a:pt x="139887" y="139887"/>
                </a:moveTo>
                <a:lnTo>
                  <a:pt x="139887" y="0"/>
                </a:lnTo>
                <a:lnTo>
                  <a:pt x="0" y="70338"/>
                </a:lnTo>
                <a:lnTo>
                  <a:pt x="139887" y="139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7">
            <a:extLst>
              <a:ext uri="{FF2B5EF4-FFF2-40B4-BE49-F238E27FC236}">
                <a16:creationId xmlns:a16="http://schemas.microsoft.com/office/drawing/2014/main" id="{8EB86DEC-39F4-4C2B-92A3-3112599491E3}"/>
              </a:ext>
            </a:extLst>
          </p:cNvPr>
          <p:cNvSpPr/>
          <p:nvPr/>
        </p:nvSpPr>
        <p:spPr>
          <a:xfrm>
            <a:off x="2534261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8">
            <a:extLst>
              <a:ext uri="{FF2B5EF4-FFF2-40B4-BE49-F238E27FC236}">
                <a16:creationId xmlns:a16="http://schemas.microsoft.com/office/drawing/2014/main" id="{1B00DB0F-6391-4BB2-AD38-A23388E4F0CC}"/>
              </a:ext>
            </a:extLst>
          </p:cNvPr>
          <p:cNvSpPr/>
          <p:nvPr/>
        </p:nvSpPr>
        <p:spPr>
          <a:xfrm>
            <a:off x="2534261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9">
            <a:extLst>
              <a:ext uri="{FF2B5EF4-FFF2-40B4-BE49-F238E27FC236}">
                <a16:creationId xmlns:a16="http://schemas.microsoft.com/office/drawing/2014/main" id="{A63A0416-2F10-4A0D-A5ED-846971DA1E7B}"/>
              </a:ext>
            </a:extLst>
          </p:cNvPr>
          <p:cNvSpPr txBox="1"/>
          <p:nvPr/>
        </p:nvSpPr>
        <p:spPr>
          <a:xfrm>
            <a:off x="2757077" y="3601773"/>
            <a:ext cx="74295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Camera Sensor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10">
            <a:extLst>
              <a:ext uri="{FF2B5EF4-FFF2-40B4-BE49-F238E27FC236}">
                <a16:creationId xmlns:a16="http://schemas.microsoft.com/office/drawing/2014/main" id="{5AFA7F61-333E-4EF6-8DF4-ED306B5CE557}"/>
              </a:ext>
            </a:extLst>
          </p:cNvPr>
          <p:cNvSpPr/>
          <p:nvPr/>
        </p:nvSpPr>
        <p:spPr>
          <a:xfrm>
            <a:off x="5916847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1">
            <a:extLst>
              <a:ext uri="{FF2B5EF4-FFF2-40B4-BE49-F238E27FC236}">
                <a16:creationId xmlns:a16="http://schemas.microsoft.com/office/drawing/2014/main" id="{ACCA25C2-D84F-4A78-BD58-7A6972DEE5E2}"/>
              </a:ext>
            </a:extLst>
          </p:cNvPr>
          <p:cNvSpPr/>
          <p:nvPr/>
        </p:nvSpPr>
        <p:spPr>
          <a:xfrm>
            <a:off x="5916847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2">
            <a:extLst>
              <a:ext uri="{FF2B5EF4-FFF2-40B4-BE49-F238E27FC236}">
                <a16:creationId xmlns:a16="http://schemas.microsoft.com/office/drawing/2014/main" id="{8F4F6999-FEED-4DE6-B658-B94E0A22AEED}"/>
              </a:ext>
            </a:extLst>
          </p:cNvPr>
          <p:cNvSpPr txBox="1"/>
          <p:nvPr/>
        </p:nvSpPr>
        <p:spPr>
          <a:xfrm>
            <a:off x="6004527" y="3601773"/>
            <a:ext cx="101282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764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Image Processing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2" name="object 13">
            <a:extLst>
              <a:ext uri="{FF2B5EF4-FFF2-40B4-BE49-F238E27FC236}">
                <a16:creationId xmlns:a16="http://schemas.microsoft.com/office/drawing/2014/main" id="{61C18062-FD74-4D09-B9F3-3AE9AFCBD9DB}"/>
              </a:ext>
            </a:extLst>
          </p:cNvPr>
          <p:cNvSpPr/>
          <p:nvPr/>
        </p:nvSpPr>
        <p:spPr>
          <a:xfrm>
            <a:off x="7608140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rgbClr val="D6DC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4">
            <a:extLst>
              <a:ext uri="{FF2B5EF4-FFF2-40B4-BE49-F238E27FC236}">
                <a16:creationId xmlns:a16="http://schemas.microsoft.com/office/drawing/2014/main" id="{A2566FF8-7A01-4611-BD1C-4416683BFB42}"/>
              </a:ext>
            </a:extLst>
          </p:cNvPr>
          <p:cNvSpPr/>
          <p:nvPr/>
        </p:nvSpPr>
        <p:spPr>
          <a:xfrm>
            <a:off x="7608140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5">
            <a:extLst>
              <a:ext uri="{FF2B5EF4-FFF2-40B4-BE49-F238E27FC236}">
                <a16:creationId xmlns:a16="http://schemas.microsoft.com/office/drawing/2014/main" id="{63BB3091-3158-46B3-9ADF-FC55AC788E77}"/>
              </a:ext>
            </a:extLst>
          </p:cNvPr>
          <p:cNvSpPr txBox="1"/>
          <p:nvPr/>
        </p:nvSpPr>
        <p:spPr>
          <a:xfrm>
            <a:off x="7720311" y="3738499"/>
            <a:ext cx="9626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Controller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16">
            <a:extLst>
              <a:ext uri="{FF2B5EF4-FFF2-40B4-BE49-F238E27FC236}">
                <a16:creationId xmlns:a16="http://schemas.microsoft.com/office/drawing/2014/main" id="{636077B6-807D-4034-A706-5A6C03D2EFF5}"/>
              </a:ext>
            </a:extLst>
          </p:cNvPr>
          <p:cNvSpPr/>
          <p:nvPr/>
        </p:nvSpPr>
        <p:spPr>
          <a:xfrm>
            <a:off x="3721327" y="3853743"/>
            <a:ext cx="382270" cy="0"/>
          </a:xfrm>
          <a:custGeom>
            <a:avLst/>
            <a:gdLst/>
            <a:ahLst/>
            <a:cxnLst/>
            <a:rect l="l" t="t" r="r" b="b"/>
            <a:pathLst>
              <a:path w="382269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7">
            <a:extLst>
              <a:ext uri="{FF2B5EF4-FFF2-40B4-BE49-F238E27FC236}">
                <a16:creationId xmlns:a16="http://schemas.microsoft.com/office/drawing/2014/main" id="{28640EF4-A2F3-4B7B-AC84-F8D751F72F4D}"/>
              </a:ext>
            </a:extLst>
          </p:cNvPr>
          <p:cNvSpPr/>
          <p:nvPr/>
        </p:nvSpPr>
        <p:spPr>
          <a:xfrm>
            <a:off x="4084876" y="378340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69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8">
            <a:extLst>
              <a:ext uri="{FF2B5EF4-FFF2-40B4-BE49-F238E27FC236}">
                <a16:creationId xmlns:a16="http://schemas.microsoft.com/office/drawing/2014/main" id="{AFD59D70-56E1-49BB-95E1-17E66FDD5BB3}"/>
              </a:ext>
            </a:extLst>
          </p:cNvPr>
          <p:cNvSpPr/>
          <p:nvPr/>
        </p:nvSpPr>
        <p:spPr>
          <a:xfrm>
            <a:off x="5412620" y="3853743"/>
            <a:ext cx="382270" cy="0"/>
          </a:xfrm>
          <a:custGeom>
            <a:avLst/>
            <a:gdLst/>
            <a:ahLst/>
            <a:cxnLst/>
            <a:rect l="l" t="t" r="r" b="b"/>
            <a:pathLst>
              <a:path w="382270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9">
            <a:extLst>
              <a:ext uri="{FF2B5EF4-FFF2-40B4-BE49-F238E27FC236}">
                <a16:creationId xmlns:a16="http://schemas.microsoft.com/office/drawing/2014/main" id="{1C4F2929-BBF0-4785-A7BC-38775ADAE8CC}"/>
              </a:ext>
            </a:extLst>
          </p:cNvPr>
          <p:cNvSpPr/>
          <p:nvPr/>
        </p:nvSpPr>
        <p:spPr>
          <a:xfrm>
            <a:off x="5776169" y="378340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0">
            <a:extLst>
              <a:ext uri="{FF2B5EF4-FFF2-40B4-BE49-F238E27FC236}">
                <a16:creationId xmlns:a16="http://schemas.microsoft.com/office/drawing/2014/main" id="{51D4A832-4421-4764-AC79-00E7C5F65C2C}"/>
              </a:ext>
            </a:extLst>
          </p:cNvPr>
          <p:cNvSpPr/>
          <p:nvPr/>
        </p:nvSpPr>
        <p:spPr>
          <a:xfrm>
            <a:off x="7103913" y="3853743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1">
            <a:extLst>
              <a:ext uri="{FF2B5EF4-FFF2-40B4-BE49-F238E27FC236}">
                <a16:creationId xmlns:a16="http://schemas.microsoft.com/office/drawing/2014/main" id="{8AAB5188-84DF-4C74-B8BD-A677B374F315}"/>
              </a:ext>
            </a:extLst>
          </p:cNvPr>
          <p:cNvSpPr/>
          <p:nvPr/>
        </p:nvSpPr>
        <p:spPr>
          <a:xfrm>
            <a:off x="7467462" y="378340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23">
            <a:extLst>
              <a:ext uri="{FF2B5EF4-FFF2-40B4-BE49-F238E27FC236}">
                <a16:creationId xmlns:a16="http://schemas.microsoft.com/office/drawing/2014/main" id="{88EE23ED-7722-4B4E-920A-040F762BA3D2}"/>
              </a:ext>
            </a:extLst>
          </p:cNvPr>
          <p:cNvSpPr txBox="1"/>
          <p:nvPr/>
        </p:nvSpPr>
        <p:spPr>
          <a:xfrm>
            <a:off x="9447287" y="2824598"/>
            <a:ext cx="477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mbria Math"/>
                <a:cs typeface="Cambria Math"/>
              </a:rPr>
              <a:t>u[k]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0" name="object 25">
            <a:extLst>
              <a:ext uri="{FF2B5EF4-FFF2-40B4-BE49-F238E27FC236}">
                <a16:creationId xmlns:a16="http://schemas.microsoft.com/office/drawing/2014/main" id="{ACA2D767-8EC3-4123-BB4E-D290F35A8457}"/>
              </a:ext>
            </a:extLst>
          </p:cNvPr>
          <p:cNvSpPr txBox="1"/>
          <p:nvPr/>
        </p:nvSpPr>
        <p:spPr>
          <a:xfrm>
            <a:off x="4193886" y="2651012"/>
            <a:ext cx="12312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Approximate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1" name="object 26">
            <a:extLst>
              <a:ext uri="{FF2B5EF4-FFF2-40B4-BE49-F238E27FC236}">
                <a16:creationId xmlns:a16="http://schemas.microsoft.com/office/drawing/2014/main" id="{0CAE0D2F-9019-4328-BD05-FCDEA6236010}"/>
              </a:ext>
            </a:extLst>
          </p:cNvPr>
          <p:cNvSpPr/>
          <p:nvPr/>
        </p:nvSpPr>
        <p:spPr>
          <a:xfrm>
            <a:off x="4750329" y="3044451"/>
            <a:ext cx="329565" cy="334010"/>
          </a:xfrm>
          <a:custGeom>
            <a:avLst/>
            <a:gdLst/>
            <a:ahLst/>
            <a:cxnLst/>
            <a:rect l="l" t="t" r="r" b="b"/>
            <a:pathLst>
              <a:path w="329564" h="334010">
                <a:moveTo>
                  <a:pt x="0" y="0"/>
                </a:moveTo>
                <a:lnTo>
                  <a:pt x="45838" y="4741"/>
                </a:lnTo>
                <a:lnTo>
                  <a:pt x="0" y="0"/>
                </a:lnTo>
                <a:lnTo>
                  <a:pt x="23426" y="1021"/>
                </a:lnTo>
                <a:lnTo>
                  <a:pt x="69114" y="9015"/>
                </a:lnTo>
                <a:lnTo>
                  <a:pt x="112843" y="24549"/>
                </a:lnTo>
                <a:lnTo>
                  <a:pt x="154130" y="47148"/>
                </a:lnTo>
                <a:lnTo>
                  <a:pt x="192491" y="76339"/>
                </a:lnTo>
                <a:lnTo>
                  <a:pt x="227443" y="111647"/>
                </a:lnTo>
                <a:lnTo>
                  <a:pt x="258501" y="152597"/>
                </a:lnTo>
                <a:lnTo>
                  <a:pt x="285183" y="198717"/>
                </a:lnTo>
                <a:lnTo>
                  <a:pt x="307004" y="249530"/>
                </a:lnTo>
                <a:lnTo>
                  <a:pt x="323481" y="304565"/>
                </a:lnTo>
                <a:lnTo>
                  <a:pt x="329565" y="333516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27">
            <a:extLst>
              <a:ext uri="{FF2B5EF4-FFF2-40B4-BE49-F238E27FC236}">
                <a16:creationId xmlns:a16="http://schemas.microsoft.com/office/drawing/2014/main" id="{8D4E10A4-2F7F-4013-8470-CAE4D394317D}"/>
              </a:ext>
            </a:extLst>
          </p:cNvPr>
          <p:cNvSpPr/>
          <p:nvPr/>
        </p:nvSpPr>
        <p:spPr>
          <a:xfrm>
            <a:off x="5029313" y="3370065"/>
            <a:ext cx="101600" cy="106045"/>
          </a:xfrm>
          <a:custGeom>
            <a:avLst/>
            <a:gdLst/>
            <a:ahLst/>
            <a:cxnLst/>
            <a:rect l="l" t="t" r="r" b="b"/>
            <a:pathLst>
              <a:path w="101600" h="106044">
                <a:moveTo>
                  <a:pt x="101161" y="0"/>
                </a:moveTo>
                <a:lnTo>
                  <a:pt x="0" y="8693"/>
                </a:lnTo>
                <a:lnTo>
                  <a:pt x="59274" y="105903"/>
                </a:lnTo>
                <a:lnTo>
                  <a:pt x="101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40">
            <a:extLst>
              <a:ext uri="{FF2B5EF4-FFF2-40B4-BE49-F238E27FC236}">
                <a16:creationId xmlns:a16="http://schemas.microsoft.com/office/drawing/2014/main" id="{FF9FA8C3-56E5-4584-9781-65A907276B8B}"/>
              </a:ext>
            </a:extLst>
          </p:cNvPr>
          <p:cNvSpPr/>
          <p:nvPr/>
        </p:nvSpPr>
        <p:spPr>
          <a:xfrm>
            <a:off x="5101232" y="1214061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41">
            <a:extLst>
              <a:ext uri="{FF2B5EF4-FFF2-40B4-BE49-F238E27FC236}">
                <a16:creationId xmlns:a16="http://schemas.microsoft.com/office/drawing/2014/main" id="{99064C16-98A4-4DD7-BC15-72E818CEC017}"/>
              </a:ext>
            </a:extLst>
          </p:cNvPr>
          <p:cNvSpPr/>
          <p:nvPr/>
        </p:nvSpPr>
        <p:spPr>
          <a:xfrm>
            <a:off x="5101232" y="1214061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5" name="object 42">
            <a:extLst>
              <a:ext uri="{FF2B5EF4-FFF2-40B4-BE49-F238E27FC236}">
                <a16:creationId xmlns:a16="http://schemas.microsoft.com/office/drawing/2014/main" id="{11FB7F5D-CC3B-4B96-8E64-883F5D2F2200}"/>
              </a:ext>
            </a:extLst>
          </p:cNvPr>
          <p:cNvSpPr txBox="1"/>
          <p:nvPr/>
        </p:nvSpPr>
        <p:spPr>
          <a:xfrm>
            <a:off x="4221142" y="1476593"/>
            <a:ext cx="353567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250" algn="ctr">
              <a:lnSpc>
                <a:spcPct val="100000"/>
              </a:lnSpc>
            </a:pPr>
            <a:r>
              <a:rPr sz="1800" spc="-10" dirty="0">
                <a:solidFill>
                  <a:schemeClr val="bg1"/>
                </a:solidFill>
                <a:latin typeface="Calibri"/>
                <a:cs typeface="Calibri"/>
              </a:rPr>
              <a:t>Plant/</a:t>
            </a:r>
            <a:r>
              <a:rPr sz="18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  <a:endParaRPr sz="1800" dirty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6" name="object 49">
            <a:extLst>
              <a:ext uri="{FF2B5EF4-FFF2-40B4-BE49-F238E27FC236}">
                <a16:creationId xmlns:a16="http://schemas.microsoft.com/office/drawing/2014/main" id="{521DAECB-572F-4D04-A1E5-8EDCD1B326E2}"/>
              </a:ext>
            </a:extLst>
          </p:cNvPr>
          <p:cNvSpPr txBox="1"/>
          <p:nvPr/>
        </p:nvSpPr>
        <p:spPr>
          <a:xfrm>
            <a:off x="2297065" y="2503206"/>
            <a:ext cx="12910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2000" dirty="0">
                <a:latin typeface="Calibri"/>
                <a:cs typeface="Calibri"/>
              </a:rPr>
              <a:t>raw </a:t>
            </a:r>
            <a:r>
              <a:rPr sz="2000" dirty="0">
                <a:latin typeface="Calibri"/>
                <a:cs typeface="Calibri"/>
              </a:rPr>
              <a:t>image</a:t>
            </a:r>
          </a:p>
        </p:txBody>
      </p:sp>
      <p:sp>
        <p:nvSpPr>
          <p:cNvPr id="117" name="object 50">
            <a:extLst>
              <a:ext uri="{FF2B5EF4-FFF2-40B4-BE49-F238E27FC236}">
                <a16:creationId xmlns:a16="http://schemas.microsoft.com/office/drawing/2014/main" id="{1A525F15-4C6B-49F7-93B2-B48E7D89BC8B}"/>
              </a:ext>
            </a:extLst>
          </p:cNvPr>
          <p:cNvSpPr txBox="1"/>
          <p:nvPr/>
        </p:nvSpPr>
        <p:spPr>
          <a:xfrm>
            <a:off x="2297065" y="2800944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containing x[k]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8" name="object 51">
            <a:extLst>
              <a:ext uri="{FF2B5EF4-FFF2-40B4-BE49-F238E27FC236}">
                <a16:creationId xmlns:a16="http://schemas.microsoft.com/office/drawing/2014/main" id="{2DF7B170-D820-4848-ABC3-D18484B43647}"/>
              </a:ext>
            </a:extLst>
          </p:cNvPr>
          <p:cNvSpPr/>
          <p:nvPr/>
        </p:nvSpPr>
        <p:spPr>
          <a:xfrm>
            <a:off x="3361730" y="3095822"/>
            <a:ext cx="511809" cy="560705"/>
          </a:xfrm>
          <a:custGeom>
            <a:avLst/>
            <a:gdLst/>
            <a:ahLst/>
            <a:cxnLst/>
            <a:rect l="l" t="t" r="r" b="b"/>
            <a:pathLst>
              <a:path w="511810" h="560705">
                <a:moveTo>
                  <a:pt x="0" y="0"/>
                </a:moveTo>
                <a:lnTo>
                  <a:pt x="70338" y="7903"/>
                </a:lnTo>
                <a:lnTo>
                  <a:pt x="0" y="0"/>
                </a:lnTo>
                <a:lnTo>
                  <a:pt x="37989" y="1770"/>
                </a:lnTo>
                <a:lnTo>
                  <a:pt x="111838" y="15585"/>
                </a:lnTo>
                <a:lnTo>
                  <a:pt x="182144" y="42319"/>
                </a:lnTo>
                <a:lnTo>
                  <a:pt x="248065" y="81038"/>
                </a:lnTo>
                <a:lnTo>
                  <a:pt x="279117" y="104600"/>
                </a:lnTo>
                <a:lnTo>
                  <a:pt x="308755" y="130809"/>
                </a:lnTo>
                <a:lnTo>
                  <a:pt x="336875" y="159546"/>
                </a:lnTo>
                <a:lnTo>
                  <a:pt x="363371" y="190696"/>
                </a:lnTo>
                <a:lnTo>
                  <a:pt x="388137" y="224142"/>
                </a:lnTo>
                <a:lnTo>
                  <a:pt x="411068" y="259766"/>
                </a:lnTo>
                <a:lnTo>
                  <a:pt x="432058" y="297453"/>
                </a:lnTo>
                <a:lnTo>
                  <a:pt x="451003" y="337085"/>
                </a:lnTo>
                <a:lnTo>
                  <a:pt x="467795" y="378546"/>
                </a:lnTo>
                <a:lnTo>
                  <a:pt x="482331" y="421718"/>
                </a:lnTo>
                <a:lnTo>
                  <a:pt x="494504" y="466486"/>
                </a:lnTo>
                <a:lnTo>
                  <a:pt x="504208" y="512732"/>
                </a:lnTo>
                <a:lnTo>
                  <a:pt x="511339" y="560339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52">
            <a:extLst>
              <a:ext uri="{FF2B5EF4-FFF2-40B4-BE49-F238E27FC236}">
                <a16:creationId xmlns:a16="http://schemas.microsoft.com/office/drawing/2014/main" id="{430D16A2-4941-45C7-A5C9-05337EB6DFAC}"/>
              </a:ext>
            </a:extLst>
          </p:cNvPr>
          <p:cNvSpPr/>
          <p:nvPr/>
        </p:nvSpPr>
        <p:spPr>
          <a:xfrm>
            <a:off x="3821699" y="3649839"/>
            <a:ext cx="102235" cy="105410"/>
          </a:xfrm>
          <a:custGeom>
            <a:avLst/>
            <a:gdLst/>
            <a:ahLst/>
            <a:cxnLst/>
            <a:rect l="l" t="t" r="r" b="b"/>
            <a:pathLst>
              <a:path w="102235" h="105410">
                <a:moveTo>
                  <a:pt x="101951" y="0"/>
                </a:moveTo>
                <a:lnTo>
                  <a:pt x="0" y="6322"/>
                </a:lnTo>
                <a:lnTo>
                  <a:pt x="56903" y="105113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k object 17">
            <a:extLst>
              <a:ext uri="{FF2B5EF4-FFF2-40B4-BE49-F238E27FC236}">
                <a16:creationId xmlns:a16="http://schemas.microsoft.com/office/drawing/2014/main" id="{499595E5-FBC9-46E8-83AD-86243A361223}"/>
              </a:ext>
            </a:extLst>
          </p:cNvPr>
          <p:cNvSpPr/>
          <p:nvPr/>
        </p:nvSpPr>
        <p:spPr>
          <a:xfrm>
            <a:off x="3973440" y="2576580"/>
            <a:ext cx="5038090" cy="2266950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2266648"/>
                </a:move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lnTo>
                  <a:pt x="0" y="2266648"/>
                </a:lnTo>
                <a:close/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k object 21">
            <a:extLst>
              <a:ext uri="{FF2B5EF4-FFF2-40B4-BE49-F238E27FC236}">
                <a16:creationId xmlns:a16="http://schemas.microsoft.com/office/drawing/2014/main" id="{EC2D4774-B028-4F71-801C-CFF44B10447D}"/>
              </a:ext>
            </a:extLst>
          </p:cNvPr>
          <p:cNvSpPr/>
          <p:nvPr/>
        </p:nvSpPr>
        <p:spPr>
          <a:xfrm>
            <a:off x="4225554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042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971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k object 16">
            <a:extLst>
              <a:ext uri="{FF2B5EF4-FFF2-40B4-BE49-F238E27FC236}">
                <a16:creationId xmlns:a16="http://schemas.microsoft.com/office/drawing/2014/main" id="{FD68508F-5895-4645-B1C1-1B707446DA72}"/>
              </a:ext>
            </a:extLst>
          </p:cNvPr>
          <p:cNvSpPr/>
          <p:nvPr/>
        </p:nvSpPr>
        <p:spPr>
          <a:xfrm>
            <a:off x="3973440" y="2576580"/>
            <a:ext cx="5038090" cy="2266950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0"/>
                </a:moveTo>
                <a:lnTo>
                  <a:pt x="0" y="2266648"/>
                </a:ln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D7C59A4A-DB20-4713-9A1D-EB4709D29166}"/>
              </a:ext>
            </a:extLst>
          </p:cNvPr>
          <p:cNvSpPr/>
          <p:nvPr/>
        </p:nvSpPr>
        <p:spPr>
          <a:xfrm>
            <a:off x="4235828" y="2864512"/>
            <a:ext cx="518452" cy="539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18">
            <a:extLst>
              <a:ext uri="{FF2B5EF4-FFF2-40B4-BE49-F238E27FC236}">
                <a16:creationId xmlns:a16="http://schemas.microsoft.com/office/drawing/2014/main" id="{853AD4D9-E0CA-4433-81E7-A02EA741F9B5}"/>
              </a:ext>
            </a:extLst>
          </p:cNvPr>
          <p:cNvSpPr/>
          <p:nvPr/>
        </p:nvSpPr>
        <p:spPr>
          <a:xfrm>
            <a:off x="4086457" y="3320274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rgbClr val="C5E0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D2803-3FDB-4822-BAEE-7949B77E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8406"/>
          </a:xfrm>
        </p:spPr>
        <p:txBody>
          <a:bodyPr>
            <a:noAutofit/>
          </a:bodyPr>
          <a:lstStyle/>
          <a:p>
            <a:r>
              <a:rPr lang="en-IN" sz="3600" dirty="0"/>
              <a:t>IMACS framework: software-in-the-loop &amp; </a:t>
            </a:r>
            <a:br>
              <a:rPr lang="en-IN" sz="3600" dirty="0"/>
            </a:br>
            <a:r>
              <a:rPr lang="en-IN" sz="3600" dirty="0"/>
              <a:t>hardware-in-the-loop simulation</a:t>
            </a:r>
            <a:endParaRPr lang="nl-NL" sz="3600" dirty="0"/>
          </a:p>
        </p:txBody>
      </p:sp>
      <p:sp>
        <p:nvSpPr>
          <p:cNvPr id="4" name="object 22">
            <a:extLst>
              <a:ext uri="{FF2B5EF4-FFF2-40B4-BE49-F238E27FC236}">
                <a16:creationId xmlns:a16="http://schemas.microsoft.com/office/drawing/2014/main" id="{76D88BE6-7934-48CA-9162-AEAFF0C3AF9B}"/>
              </a:ext>
            </a:extLst>
          </p:cNvPr>
          <p:cNvSpPr/>
          <p:nvPr/>
        </p:nvSpPr>
        <p:spPr>
          <a:xfrm rot="20683450" flipH="1">
            <a:off x="5841701" y="4853732"/>
            <a:ext cx="51799" cy="179503"/>
          </a:xfrm>
          <a:custGeom>
            <a:avLst/>
            <a:gdLst/>
            <a:ahLst/>
            <a:cxnLst/>
            <a:rect l="l" t="t" r="r" b="b"/>
            <a:pathLst>
              <a:path w="6350" h="381000">
                <a:moveTo>
                  <a:pt x="0" y="0"/>
                </a:moveTo>
                <a:lnTo>
                  <a:pt x="6322" y="380936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8">
            <a:extLst>
              <a:ext uri="{FF2B5EF4-FFF2-40B4-BE49-F238E27FC236}">
                <a16:creationId xmlns:a16="http://schemas.microsoft.com/office/drawing/2014/main" id="{758CF37A-7D8F-4FFC-8D59-43E12C73C0B2}"/>
              </a:ext>
            </a:extLst>
          </p:cNvPr>
          <p:cNvSpPr/>
          <p:nvPr/>
        </p:nvSpPr>
        <p:spPr>
          <a:xfrm>
            <a:off x="5729540" y="5208270"/>
            <a:ext cx="4290060" cy="1649730"/>
          </a:xfrm>
          <a:custGeom>
            <a:avLst/>
            <a:gdLst/>
            <a:ahLst/>
            <a:cxnLst/>
            <a:rect l="l" t="t" r="r" b="b"/>
            <a:pathLst>
              <a:path w="4290059" h="1649729">
                <a:moveTo>
                  <a:pt x="0" y="0"/>
                </a:moveTo>
                <a:lnTo>
                  <a:pt x="0" y="1649405"/>
                </a:lnTo>
                <a:lnTo>
                  <a:pt x="4289877" y="1649405"/>
                </a:lnTo>
                <a:lnTo>
                  <a:pt x="4289877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9">
            <a:extLst>
              <a:ext uri="{FF2B5EF4-FFF2-40B4-BE49-F238E27FC236}">
                <a16:creationId xmlns:a16="http://schemas.microsoft.com/office/drawing/2014/main" id="{2559565D-C125-4362-9090-A8CE1D74EE37}"/>
              </a:ext>
            </a:extLst>
          </p:cNvPr>
          <p:cNvSpPr/>
          <p:nvPr/>
        </p:nvSpPr>
        <p:spPr>
          <a:xfrm>
            <a:off x="2207857" y="5208270"/>
            <a:ext cx="2338705" cy="1572260"/>
          </a:xfrm>
          <a:custGeom>
            <a:avLst/>
            <a:gdLst/>
            <a:ahLst/>
            <a:cxnLst/>
            <a:rect l="l" t="t" r="r" b="b"/>
            <a:pathLst>
              <a:path w="2338705" h="1572260">
                <a:moveTo>
                  <a:pt x="0" y="0"/>
                </a:moveTo>
                <a:lnTo>
                  <a:pt x="0" y="1571954"/>
                </a:lnTo>
                <a:lnTo>
                  <a:pt x="2338568" y="1571954"/>
                </a:lnTo>
                <a:lnTo>
                  <a:pt x="2338568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FFA817A1-5ABD-4042-A45A-9808276700C1}"/>
              </a:ext>
            </a:extLst>
          </p:cNvPr>
          <p:cNvSpPr/>
          <p:nvPr/>
        </p:nvSpPr>
        <p:spPr>
          <a:xfrm>
            <a:off x="3361730" y="4998910"/>
            <a:ext cx="4939030" cy="0"/>
          </a:xfrm>
          <a:custGeom>
            <a:avLst/>
            <a:gdLst/>
            <a:ahLst/>
            <a:cxnLst/>
            <a:rect l="l" t="t" r="r" b="b"/>
            <a:pathLst>
              <a:path w="4939030">
                <a:moveTo>
                  <a:pt x="4938733" y="0"/>
                </a:moveTo>
                <a:lnTo>
                  <a:pt x="0" y="0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D5115D67-8AA3-4586-8C40-E1BDDFAF6AAF}"/>
              </a:ext>
            </a:extLst>
          </p:cNvPr>
          <p:cNvSpPr/>
          <p:nvPr/>
        </p:nvSpPr>
        <p:spPr>
          <a:xfrm flipH="1">
            <a:off x="3361822" y="4998910"/>
            <a:ext cx="45719" cy="186809"/>
          </a:xfrm>
          <a:custGeom>
            <a:avLst/>
            <a:gdLst/>
            <a:ahLst/>
            <a:cxnLst/>
            <a:rect l="l" t="t" r="r" b="b"/>
            <a:pathLst>
              <a:path h="270510">
                <a:moveTo>
                  <a:pt x="0" y="0"/>
                </a:moveTo>
                <a:lnTo>
                  <a:pt x="0" y="270290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2">
            <a:extLst>
              <a:ext uri="{FF2B5EF4-FFF2-40B4-BE49-F238E27FC236}">
                <a16:creationId xmlns:a16="http://schemas.microsoft.com/office/drawing/2014/main" id="{2BD5D942-E0DF-4545-86A5-DE8655CA9E2F}"/>
              </a:ext>
            </a:extLst>
          </p:cNvPr>
          <p:cNvSpPr/>
          <p:nvPr/>
        </p:nvSpPr>
        <p:spPr>
          <a:xfrm>
            <a:off x="3361730" y="5124601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5" h="102235">
                <a:moveTo>
                  <a:pt x="101951" y="0"/>
                </a:moveTo>
                <a:lnTo>
                  <a:pt x="0" y="0"/>
                </a:lnTo>
                <a:lnTo>
                  <a:pt x="51371" y="101951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3">
            <a:extLst>
              <a:ext uri="{FF2B5EF4-FFF2-40B4-BE49-F238E27FC236}">
                <a16:creationId xmlns:a16="http://schemas.microsoft.com/office/drawing/2014/main" id="{4DE2AAEF-8F00-4902-88B4-B78C2B3DCCC6}"/>
              </a:ext>
            </a:extLst>
          </p:cNvPr>
          <p:cNvSpPr/>
          <p:nvPr/>
        </p:nvSpPr>
        <p:spPr>
          <a:xfrm>
            <a:off x="8315478" y="4998910"/>
            <a:ext cx="45719" cy="227923"/>
          </a:xfrm>
          <a:custGeom>
            <a:avLst/>
            <a:gdLst/>
            <a:ahLst/>
            <a:cxnLst/>
            <a:rect l="l" t="t" r="r" b="b"/>
            <a:pathLst>
              <a:path h="270510">
                <a:moveTo>
                  <a:pt x="0" y="0"/>
                </a:moveTo>
                <a:lnTo>
                  <a:pt x="0" y="270290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4">
            <a:extLst>
              <a:ext uri="{FF2B5EF4-FFF2-40B4-BE49-F238E27FC236}">
                <a16:creationId xmlns:a16="http://schemas.microsoft.com/office/drawing/2014/main" id="{A23EAD1C-0320-409F-827D-36F60653093A}"/>
              </a:ext>
            </a:extLst>
          </p:cNvPr>
          <p:cNvSpPr/>
          <p:nvPr/>
        </p:nvSpPr>
        <p:spPr>
          <a:xfrm>
            <a:off x="8264108" y="5129238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101951" y="0"/>
                </a:moveTo>
                <a:lnTo>
                  <a:pt x="0" y="0"/>
                </a:lnTo>
                <a:lnTo>
                  <a:pt x="51371" y="101951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8AA12973-46EE-47F4-A9B3-134B42AD6846}"/>
              </a:ext>
            </a:extLst>
          </p:cNvPr>
          <p:cNvSpPr txBox="1"/>
          <p:nvPr/>
        </p:nvSpPr>
        <p:spPr>
          <a:xfrm>
            <a:off x="8585715" y="5464643"/>
            <a:ext cx="406400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spc="25" dirty="0">
                <a:latin typeface="Calibri"/>
                <a:cs typeface="Calibri"/>
              </a:rPr>
              <a:t>+</a:t>
            </a:r>
            <a:endParaRPr sz="5950">
              <a:latin typeface="Calibri"/>
              <a:cs typeface="Calibri"/>
            </a:endParaRPr>
          </a:p>
        </p:txBody>
      </p:sp>
      <p:sp>
        <p:nvSpPr>
          <p:cNvPr id="13" name="object 36">
            <a:extLst>
              <a:ext uri="{FF2B5EF4-FFF2-40B4-BE49-F238E27FC236}">
                <a16:creationId xmlns:a16="http://schemas.microsoft.com/office/drawing/2014/main" id="{9162F7F2-47D4-4258-804C-CE80C8108F99}"/>
              </a:ext>
            </a:extLst>
          </p:cNvPr>
          <p:cNvSpPr/>
          <p:nvPr/>
        </p:nvSpPr>
        <p:spPr>
          <a:xfrm>
            <a:off x="8982513" y="5389255"/>
            <a:ext cx="946807" cy="908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AB576B32-C4C0-4FC0-A580-119CFAACD57D}"/>
              </a:ext>
            </a:extLst>
          </p:cNvPr>
          <p:cNvSpPr/>
          <p:nvPr/>
        </p:nvSpPr>
        <p:spPr>
          <a:xfrm>
            <a:off x="7774108" y="5441416"/>
            <a:ext cx="806920" cy="802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BC9FB62F-ED04-4863-9A32-20B1EF56C6FF}"/>
              </a:ext>
            </a:extLst>
          </p:cNvPr>
          <p:cNvSpPr txBox="1"/>
          <p:nvPr/>
        </p:nvSpPr>
        <p:spPr>
          <a:xfrm>
            <a:off x="4171638" y="6464112"/>
            <a:ext cx="3638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SiL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39">
            <a:extLst>
              <a:ext uri="{FF2B5EF4-FFF2-40B4-BE49-F238E27FC236}">
                <a16:creationId xmlns:a16="http://schemas.microsoft.com/office/drawing/2014/main" id="{3B962294-6FFD-48D8-AC80-FF309EA108FB}"/>
              </a:ext>
            </a:extLst>
          </p:cNvPr>
          <p:cNvSpPr txBox="1"/>
          <p:nvPr/>
        </p:nvSpPr>
        <p:spPr>
          <a:xfrm>
            <a:off x="9563506" y="6527800"/>
            <a:ext cx="41338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HiL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43">
            <a:extLst>
              <a:ext uri="{FF2B5EF4-FFF2-40B4-BE49-F238E27FC236}">
                <a16:creationId xmlns:a16="http://schemas.microsoft.com/office/drawing/2014/main" id="{2559D991-BF54-4379-ADF1-89B8746699F2}"/>
              </a:ext>
            </a:extLst>
          </p:cNvPr>
          <p:cNvSpPr/>
          <p:nvPr/>
        </p:nvSpPr>
        <p:spPr>
          <a:xfrm>
            <a:off x="5437910" y="5290464"/>
            <a:ext cx="2664972" cy="1221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4">
            <a:extLst>
              <a:ext uri="{FF2B5EF4-FFF2-40B4-BE49-F238E27FC236}">
                <a16:creationId xmlns:a16="http://schemas.microsoft.com/office/drawing/2014/main" id="{BA249043-D86C-4A02-9E05-4AC6E84DAC2F}"/>
              </a:ext>
            </a:extLst>
          </p:cNvPr>
          <p:cNvSpPr txBox="1"/>
          <p:nvPr/>
        </p:nvSpPr>
        <p:spPr>
          <a:xfrm>
            <a:off x="5898615" y="6505333"/>
            <a:ext cx="15563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Nvi</a:t>
            </a:r>
            <a:r>
              <a:rPr sz="1800" spc="-20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ia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Drive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PX2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bk object 19">
            <a:extLst>
              <a:ext uri="{FF2B5EF4-FFF2-40B4-BE49-F238E27FC236}">
                <a16:creationId xmlns:a16="http://schemas.microsoft.com/office/drawing/2014/main" id="{71F8BB72-9D90-4C62-B040-BB7EA93EC528}"/>
              </a:ext>
            </a:extLst>
          </p:cNvPr>
          <p:cNvSpPr/>
          <p:nvPr/>
        </p:nvSpPr>
        <p:spPr>
          <a:xfrm>
            <a:off x="4086457" y="3320274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45">
            <a:extLst>
              <a:ext uri="{FF2B5EF4-FFF2-40B4-BE49-F238E27FC236}">
                <a16:creationId xmlns:a16="http://schemas.microsoft.com/office/drawing/2014/main" id="{1FA2B9A9-9FF1-4891-85A1-73AA00D78D3B}"/>
              </a:ext>
            </a:extLst>
          </p:cNvPr>
          <p:cNvSpPr/>
          <p:nvPr/>
        </p:nvSpPr>
        <p:spPr>
          <a:xfrm>
            <a:off x="2256857" y="5437464"/>
            <a:ext cx="1190227" cy="10305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6">
            <a:extLst>
              <a:ext uri="{FF2B5EF4-FFF2-40B4-BE49-F238E27FC236}">
                <a16:creationId xmlns:a16="http://schemas.microsoft.com/office/drawing/2014/main" id="{0FB582D0-0B67-4591-BCD8-D3D33B12093C}"/>
              </a:ext>
            </a:extLst>
          </p:cNvPr>
          <p:cNvSpPr/>
          <p:nvPr/>
        </p:nvSpPr>
        <p:spPr>
          <a:xfrm>
            <a:off x="2531890" y="5863449"/>
            <a:ext cx="669925" cy="305435"/>
          </a:xfrm>
          <a:custGeom>
            <a:avLst/>
            <a:gdLst/>
            <a:ahLst/>
            <a:cxnLst/>
            <a:rect l="l" t="t" r="r" b="b"/>
            <a:pathLst>
              <a:path w="669925" h="305435">
                <a:moveTo>
                  <a:pt x="0" y="0"/>
                </a:moveTo>
                <a:lnTo>
                  <a:pt x="0" y="305065"/>
                </a:lnTo>
                <a:lnTo>
                  <a:pt x="669404" y="305065"/>
                </a:lnTo>
                <a:lnTo>
                  <a:pt x="669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7">
            <a:extLst>
              <a:ext uri="{FF2B5EF4-FFF2-40B4-BE49-F238E27FC236}">
                <a16:creationId xmlns:a16="http://schemas.microsoft.com/office/drawing/2014/main" id="{442CE577-BB1E-4E22-8AEA-ACADEA8B91A7}"/>
              </a:ext>
            </a:extLst>
          </p:cNvPr>
          <p:cNvSpPr txBox="1"/>
          <p:nvPr/>
        </p:nvSpPr>
        <p:spPr>
          <a:xfrm>
            <a:off x="2603809" y="5896840"/>
            <a:ext cx="52641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100" spc="-15" dirty="0">
                <a:latin typeface="Calibri"/>
                <a:cs typeface="Calibri"/>
              </a:rPr>
              <a:t>code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22" name="object 48">
            <a:extLst>
              <a:ext uri="{FF2B5EF4-FFF2-40B4-BE49-F238E27FC236}">
                <a16:creationId xmlns:a16="http://schemas.microsoft.com/office/drawing/2014/main" id="{DE9E666D-7EA9-469B-90DD-9C3B88932BB5}"/>
              </a:ext>
            </a:extLst>
          </p:cNvPr>
          <p:cNvSpPr txBox="1"/>
          <p:nvPr/>
        </p:nvSpPr>
        <p:spPr>
          <a:xfrm>
            <a:off x="3439142" y="5681078"/>
            <a:ext cx="883919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C++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Matlab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bk object 20">
            <a:extLst>
              <a:ext uri="{FF2B5EF4-FFF2-40B4-BE49-F238E27FC236}">
                <a16:creationId xmlns:a16="http://schemas.microsoft.com/office/drawing/2014/main" id="{134F1698-003F-40B0-8145-82E36AB72D80}"/>
              </a:ext>
            </a:extLst>
          </p:cNvPr>
          <p:cNvSpPr/>
          <p:nvPr/>
        </p:nvSpPr>
        <p:spPr>
          <a:xfrm>
            <a:off x="4225554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798AF0C7-22EC-4907-B46E-3D654634F9F2}"/>
              </a:ext>
            </a:extLst>
          </p:cNvPr>
          <p:cNvSpPr txBox="1"/>
          <p:nvPr/>
        </p:nvSpPr>
        <p:spPr>
          <a:xfrm>
            <a:off x="4666500" y="3738499"/>
            <a:ext cx="3067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ISP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80A7295B-B98B-4524-B005-BE46B4A694C2}"/>
              </a:ext>
            </a:extLst>
          </p:cNvPr>
          <p:cNvSpPr/>
          <p:nvPr/>
        </p:nvSpPr>
        <p:spPr>
          <a:xfrm>
            <a:off x="2207067" y="1591836"/>
            <a:ext cx="2894330" cy="2262505"/>
          </a:xfrm>
          <a:custGeom>
            <a:avLst/>
            <a:gdLst/>
            <a:ahLst/>
            <a:cxnLst/>
            <a:rect l="l" t="t" r="r" b="b"/>
            <a:pathLst>
              <a:path w="2894329" h="2262505">
                <a:moveTo>
                  <a:pt x="2894165" y="0"/>
                </a:moveTo>
                <a:lnTo>
                  <a:pt x="0" y="0"/>
                </a:lnTo>
                <a:lnTo>
                  <a:pt x="0" y="2261906"/>
                </a:lnTo>
                <a:lnTo>
                  <a:pt x="204693" y="2261906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1236EF72-2D84-45B0-8377-3AE1661B9AE2}"/>
              </a:ext>
            </a:extLst>
          </p:cNvPr>
          <p:cNvSpPr/>
          <p:nvPr/>
        </p:nvSpPr>
        <p:spPr>
          <a:xfrm>
            <a:off x="2394373" y="3783404"/>
            <a:ext cx="140335" cy="140970"/>
          </a:xfrm>
          <a:custGeom>
            <a:avLst/>
            <a:gdLst/>
            <a:ahLst/>
            <a:cxnLst/>
            <a:rect l="l" t="t" r="r" b="b"/>
            <a:pathLst>
              <a:path w="140334" h="140969">
                <a:moveTo>
                  <a:pt x="139887" y="70338"/>
                </a:moveTo>
                <a:lnTo>
                  <a:pt x="0" y="0"/>
                </a:lnTo>
                <a:lnTo>
                  <a:pt x="0" y="140677"/>
                </a:lnTo>
                <a:lnTo>
                  <a:pt x="13988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9800BBF1-8568-446A-AFFD-D7EDF778FF59}"/>
              </a:ext>
            </a:extLst>
          </p:cNvPr>
          <p:cNvSpPr/>
          <p:nvPr/>
        </p:nvSpPr>
        <p:spPr>
          <a:xfrm>
            <a:off x="6896848" y="1591836"/>
            <a:ext cx="2499995" cy="2262505"/>
          </a:xfrm>
          <a:custGeom>
            <a:avLst/>
            <a:gdLst/>
            <a:ahLst/>
            <a:cxnLst/>
            <a:rect l="l" t="t" r="r" b="b"/>
            <a:pathLst>
              <a:path w="2499995" h="2262505">
                <a:moveTo>
                  <a:pt x="1898357" y="2261906"/>
                </a:moveTo>
                <a:lnTo>
                  <a:pt x="2499794" y="2261906"/>
                </a:lnTo>
                <a:lnTo>
                  <a:pt x="2499794" y="0"/>
                </a:lnTo>
                <a:lnTo>
                  <a:pt x="0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1F272785-2B19-43E3-A5EC-AB81CD6B1B71}"/>
              </a:ext>
            </a:extLst>
          </p:cNvPr>
          <p:cNvSpPr/>
          <p:nvPr/>
        </p:nvSpPr>
        <p:spPr>
          <a:xfrm>
            <a:off x="6774348" y="152149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4">
                <a:moveTo>
                  <a:pt x="139887" y="139887"/>
                </a:moveTo>
                <a:lnTo>
                  <a:pt x="139887" y="0"/>
                </a:lnTo>
                <a:lnTo>
                  <a:pt x="0" y="70338"/>
                </a:lnTo>
                <a:lnTo>
                  <a:pt x="139887" y="139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3EA22596-61E3-43B3-9F75-43DE2A5586A2}"/>
              </a:ext>
            </a:extLst>
          </p:cNvPr>
          <p:cNvSpPr/>
          <p:nvPr/>
        </p:nvSpPr>
        <p:spPr>
          <a:xfrm>
            <a:off x="2534261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AC30DAAB-33B4-4D7C-877C-2635CA3BA506}"/>
              </a:ext>
            </a:extLst>
          </p:cNvPr>
          <p:cNvSpPr/>
          <p:nvPr/>
        </p:nvSpPr>
        <p:spPr>
          <a:xfrm>
            <a:off x="2534261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88DA5141-ACC0-4A5D-A3CC-006150807FE2}"/>
              </a:ext>
            </a:extLst>
          </p:cNvPr>
          <p:cNvSpPr txBox="1"/>
          <p:nvPr/>
        </p:nvSpPr>
        <p:spPr>
          <a:xfrm>
            <a:off x="2757077" y="3601773"/>
            <a:ext cx="74295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Camera Sensor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3EEE23F-5006-485A-8816-6EB0905B8130}"/>
              </a:ext>
            </a:extLst>
          </p:cNvPr>
          <p:cNvSpPr/>
          <p:nvPr/>
        </p:nvSpPr>
        <p:spPr>
          <a:xfrm>
            <a:off x="5916847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BD7EBD16-D50C-4BC3-86BB-6971DB800806}"/>
              </a:ext>
            </a:extLst>
          </p:cNvPr>
          <p:cNvSpPr/>
          <p:nvPr/>
        </p:nvSpPr>
        <p:spPr>
          <a:xfrm>
            <a:off x="5916847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2">
            <a:extLst>
              <a:ext uri="{FF2B5EF4-FFF2-40B4-BE49-F238E27FC236}">
                <a16:creationId xmlns:a16="http://schemas.microsoft.com/office/drawing/2014/main" id="{A2577B9D-5C06-44B4-8F72-498702161CF1}"/>
              </a:ext>
            </a:extLst>
          </p:cNvPr>
          <p:cNvSpPr txBox="1"/>
          <p:nvPr/>
        </p:nvSpPr>
        <p:spPr>
          <a:xfrm>
            <a:off x="6004527" y="3601773"/>
            <a:ext cx="101282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764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Image Processing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5B918105-4B0B-4292-80C8-679E1A46ECF1}"/>
              </a:ext>
            </a:extLst>
          </p:cNvPr>
          <p:cNvSpPr/>
          <p:nvPr/>
        </p:nvSpPr>
        <p:spPr>
          <a:xfrm>
            <a:off x="7608140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rgbClr val="D6DC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BCCE79D6-4BCA-46AD-A457-B8E5239E02A8}"/>
              </a:ext>
            </a:extLst>
          </p:cNvPr>
          <p:cNvSpPr/>
          <p:nvPr/>
        </p:nvSpPr>
        <p:spPr>
          <a:xfrm>
            <a:off x="7608140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A78128B8-6730-41FA-A3DE-1A4B2C9594D9}"/>
              </a:ext>
            </a:extLst>
          </p:cNvPr>
          <p:cNvSpPr txBox="1"/>
          <p:nvPr/>
        </p:nvSpPr>
        <p:spPr>
          <a:xfrm>
            <a:off x="7720311" y="3738499"/>
            <a:ext cx="9626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Controller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34900557-CF80-42CD-8A78-14E17737C9A9}"/>
              </a:ext>
            </a:extLst>
          </p:cNvPr>
          <p:cNvSpPr/>
          <p:nvPr/>
        </p:nvSpPr>
        <p:spPr>
          <a:xfrm>
            <a:off x="3721327" y="3853743"/>
            <a:ext cx="382270" cy="0"/>
          </a:xfrm>
          <a:custGeom>
            <a:avLst/>
            <a:gdLst/>
            <a:ahLst/>
            <a:cxnLst/>
            <a:rect l="l" t="t" r="r" b="b"/>
            <a:pathLst>
              <a:path w="382269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21CDAFD3-FE22-4B8D-A368-3550943E543A}"/>
              </a:ext>
            </a:extLst>
          </p:cNvPr>
          <p:cNvSpPr/>
          <p:nvPr/>
        </p:nvSpPr>
        <p:spPr>
          <a:xfrm>
            <a:off x="4084876" y="378340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69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8">
            <a:extLst>
              <a:ext uri="{FF2B5EF4-FFF2-40B4-BE49-F238E27FC236}">
                <a16:creationId xmlns:a16="http://schemas.microsoft.com/office/drawing/2014/main" id="{FAEF0EFD-20A0-4EE1-83E9-AA490139ECC9}"/>
              </a:ext>
            </a:extLst>
          </p:cNvPr>
          <p:cNvSpPr/>
          <p:nvPr/>
        </p:nvSpPr>
        <p:spPr>
          <a:xfrm>
            <a:off x="5412620" y="3853743"/>
            <a:ext cx="382270" cy="0"/>
          </a:xfrm>
          <a:custGeom>
            <a:avLst/>
            <a:gdLst/>
            <a:ahLst/>
            <a:cxnLst/>
            <a:rect l="l" t="t" r="r" b="b"/>
            <a:pathLst>
              <a:path w="382270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8A4A8811-9BB3-4122-A6AD-063DBB89E486}"/>
              </a:ext>
            </a:extLst>
          </p:cNvPr>
          <p:cNvSpPr/>
          <p:nvPr/>
        </p:nvSpPr>
        <p:spPr>
          <a:xfrm>
            <a:off x="5776169" y="378340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221FC923-89EA-4F03-B461-FED53F46347A}"/>
              </a:ext>
            </a:extLst>
          </p:cNvPr>
          <p:cNvSpPr/>
          <p:nvPr/>
        </p:nvSpPr>
        <p:spPr>
          <a:xfrm>
            <a:off x="7103913" y="3853743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6B604138-30D2-4E0C-BC53-153A6AE61E9C}"/>
              </a:ext>
            </a:extLst>
          </p:cNvPr>
          <p:cNvSpPr/>
          <p:nvPr/>
        </p:nvSpPr>
        <p:spPr>
          <a:xfrm>
            <a:off x="7467462" y="378340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3">
            <a:extLst>
              <a:ext uri="{FF2B5EF4-FFF2-40B4-BE49-F238E27FC236}">
                <a16:creationId xmlns:a16="http://schemas.microsoft.com/office/drawing/2014/main" id="{D9A55E48-9774-4299-9510-6B636460F847}"/>
              </a:ext>
            </a:extLst>
          </p:cNvPr>
          <p:cNvSpPr txBox="1"/>
          <p:nvPr/>
        </p:nvSpPr>
        <p:spPr>
          <a:xfrm>
            <a:off x="9447287" y="2824598"/>
            <a:ext cx="477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mbria Math"/>
                <a:cs typeface="Cambria Math"/>
              </a:rPr>
              <a:t>u[k]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D0E9E5BF-DCD5-4EE8-AE06-5F179F27C03C}"/>
              </a:ext>
            </a:extLst>
          </p:cNvPr>
          <p:cNvSpPr txBox="1"/>
          <p:nvPr/>
        </p:nvSpPr>
        <p:spPr>
          <a:xfrm>
            <a:off x="4193886" y="2651012"/>
            <a:ext cx="12312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Approximate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26">
            <a:extLst>
              <a:ext uri="{FF2B5EF4-FFF2-40B4-BE49-F238E27FC236}">
                <a16:creationId xmlns:a16="http://schemas.microsoft.com/office/drawing/2014/main" id="{00F2BAFC-BBBC-4ABD-BC49-E5615EA3020D}"/>
              </a:ext>
            </a:extLst>
          </p:cNvPr>
          <p:cNvSpPr/>
          <p:nvPr/>
        </p:nvSpPr>
        <p:spPr>
          <a:xfrm>
            <a:off x="4750329" y="3044451"/>
            <a:ext cx="329565" cy="334010"/>
          </a:xfrm>
          <a:custGeom>
            <a:avLst/>
            <a:gdLst/>
            <a:ahLst/>
            <a:cxnLst/>
            <a:rect l="l" t="t" r="r" b="b"/>
            <a:pathLst>
              <a:path w="329564" h="334010">
                <a:moveTo>
                  <a:pt x="0" y="0"/>
                </a:moveTo>
                <a:lnTo>
                  <a:pt x="45838" y="4741"/>
                </a:lnTo>
                <a:lnTo>
                  <a:pt x="0" y="0"/>
                </a:lnTo>
                <a:lnTo>
                  <a:pt x="23426" y="1021"/>
                </a:lnTo>
                <a:lnTo>
                  <a:pt x="69114" y="9015"/>
                </a:lnTo>
                <a:lnTo>
                  <a:pt x="112843" y="24549"/>
                </a:lnTo>
                <a:lnTo>
                  <a:pt x="154130" y="47148"/>
                </a:lnTo>
                <a:lnTo>
                  <a:pt x="192491" y="76339"/>
                </a:lnTo>
                <a:lnTo>
                  <a:pt x="227443" y="111647"/>
                </a:lnTo>
                <a:lnTo>
                  <a:pt x="258501" y="152597"/>
                </a:lnTo>
                <a:lnTo>
                  <a:pt x="285183" y="198717"/>
                </a:lnTo>
                <a:lnTo>
                  <a:pt x="307004" y="249530"/>
                </a:lnTo>
                <a:lnTo>
                  <a:pt x="323481" y="304565"/>
                </a:lnTo>
                <a:lnTo>
                  <a:pt x="329565" y="333516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7">
            <a:extLst>
              <a:ext uri="{FF2B5EF4-FFF2-40B4-BE49-F238E27FC236}">
                <a16:creationId xmlns:a16="http://schemas.microsoft.com/office/drawing/2014/main" id="{7AF6BA23-95A1-45CD-8CAB-1038CD206BDA}"/>
              </a:ext>
            </a:extLst>
          </p:cNvPr>
          <p:cNvSpPr/>
          <p:nvPr/>
        </p:nvSpPr>
        <p:spPr>
          <a:xfrm>
            <a:off x="5029313" y="3370065"/>
            <a:ext cx="101600" cy="106045"/>
          </a:xfrm>
          <a:custGeom>
            <a:avLst/>
            <a:gdLst/>
            <a:ahLst/>
            <a:cxnLst/>
            <a:rect l="l" t="t" r="r" b="b"/>
            <a:pathLst>
              <a:path w="101600" h="106044">
                <a:moveTo>
                  <a:pt x="101161" y="0"/>
                </a:moveTo>
                <a:lnTo>
                  <a:pt x="0" y="8693"/>
                </a:lnTo>
                <a:lnTo>
                  <a:pt x="59274" y="105903"/>
                </a:lnTo>
                <a:lnTo>
                  <a:pt x="101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0">
            <a:extLst>
              <a:ext uri="{FF2B5EF4-FFF2-40B4-BE49-F238E27FC236}">
                <a16:creationId xmlns:a16="http://schemas.microsoft.com/office/drawing/2014/main" id="{D49AE4FB-4BCB-41E0-A92A-21B278A15BD5}"/>
              </a:ext>
            </a:extLst>
          </p:cNvPr>
          <p:cNvSpPr/>
          <p:nvPr/>
        </p:nvSpPr>
        <p:spPr>
          <a:xfrm>
            <a:off x="5101232" y="1214061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1">
            <a:extLst>
              <a:ext uri="{FF2B5EF4-FFF2-40B4-BE49-F238E27FC236}">
                <a16:creationId xmlns:a16="http://schemas.microsoft.com/office/drawing/2014/main" id="{572D2C04-36AA-46DB-A50E-D91375760B5C}"/>
              </a:ext>
            </a:extLst>
          </p:cNvPr>
          <p:cNvSpPr/>
          <p:nvPr/>
        </p:nvSpPr>
        <p:spPr>
          <a:xfrm>
            <a:off x="5101232" y="1214061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53" name="object 42">
            <a:extLst>
              <a:ext uri="{FF2B5EF4-FFF2-40B4-BE49-F238E27FC236}">
                <a16:creationId xmlns:a16="http://schemas.microsoft.com/office/drawing/2014/main" id="{CAD1B1C3-3EE1-4C0C-BEE7-4B8664D7C07F}"/>
              </a:ext>
            </a:extLst>
          </p:cNvPr>
          <p:cNvSpPr txBox="1"/>
          <p:nvPr/>
        </p:nvSpPr>
        <p:spPr>
          <a:xfrm>
            <a:off x="4221142" y="1476593"/>
            <a:ext cx="3535679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250" algn="ctr">
              <a:lnSpc>
                <a:spcPct val="100000"/>
              </a:lnSpc>
            </a:pPr>
            <a:r>
              <a:rPr sz="1800" spc="-10" dirty="0">
                <a:solidFill>
                  <a:schemeClr val="bg1"/>
                </a:solidFill>
                <a:latin typeface="Calibri"/>
                <a:cs typeface="Calibri"/>
              </a:rPr>
              <a:t>Plant/</a:t>
            </a:r>
            <a:r>
              <a:rPr sz="18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  <a:endParaRPr sz="1800" dirty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Physics Simulation Engi</a:t>
            </a:r>
            <a:r>
              <a:rPr sz="1800" b="1" spc="-1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+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Ac</a:t>
            </a:r>
            <a:r>
              <a:rPr sz="1800" b="1" spc="-20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uation</a:t>
            </a:r>
            <a:endParaRPr sz="1800" b="1" dirty="0">
              <a:latin typeface="Calibri"/>
              <a:cs typeface="Calibri"/>
            </a:endParaRP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0D098AFC-6ADF-4802-A5E3-341790D5E39F}"/>
              </a:ext>
            </a:extLst>
          </p:cNvPr>
          <p:cNvSpPr txBox="1"/>
          <p:nvPr/>
        </p:nvSpPr>
        <p:spPr>
          <a:xfrm>
            <a:off x="2297065" y="2800944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containing x[k]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20C7CD92-CB53-4963-96C0-653FAC259E3E}"/>
              </a:ext>
            </a:extLst>
          </p:cNvPr>
          <p:cNvSpPr/>
          <p:nvPr/>
        </p:nvSpPr>
        <p:spPr>
          <a:xfrm>
            <a:off x="3361730" y="3095822"/>
            <a:ext cx="511809" cy="560705"/>
          </a:xfrm>
          <a:custGeom>
            <a:avLst/>
            <a:gdLst/>
            <a:ahLst/>
            <a:cxnLst/>
            <a:rect l="l" t="t" r="r" b="b"/>
            <a:pathLst>
              <a:path w="511810" h="560705">
                <a:moveTo>
                  <a:pt x="0" y="0"/>
                </a:moveTo>
                <a:lnTo>
                  <a:pt x="70338" y="7903"/>
                </a:lnTo>
                <a:lnTo>
                  <a:pt x="0" y="0"/>
                </a:lnTo>
                <a:lnTo>
                  <a:pt x="37989" y="1770"/>
                </a:lnTo>
                <a:lnTo>
                  <a:pt x="111838" y="15585"/>
                </a:lnTo>
                <a:lnTo>
                  <a:pt x="182144" y="42319"/>
                </a:lnTo>
                <a:lnTo>
                  <a:pt x="248065" y="81038"/>
                </a:lnTo>
                <a:lnTo>
                  <a:pt x="279117" y="104600"/>
                </a:lnTo>
                <a:lnTo>
                  <a:pt x="308755" y="130809"/>
                </a:lnTo>
                <a:lnTo>
                  <a:pt x="336875" y="159546"/>
                </a:lnTo>
                <a:lnTo>
                  <a:pt x="363371" y="190696"/>
                </a:lnTo>
                <a:lnTo>
                  <a:pt x="388137" y="224142"/>
                </a:lnTo>
                <a:lnTo>
                  <a:pt x="411068" y="259766"/>
                </a:lnTo>
                <a:lnTo>
                  <a:pt x="432058" y="297453"/>
                </a:lnTo>
                <a:lnTo>
                  <a:pt x="451003" y="337085"/>
                </a:lnTo>
                <a:lnTo>
                  <a:pt x="467795" y="378546"/>
                </a:lnTo>
                <a:lnTo>
                  <a:pt x="482331" y="421718"/>
                </a:lnTo>
                <a:lnTo>
                  <a:pt x="494504" y="466486"/>
                </a:lnTo>
                <a:lnTo>
                  <a:pt x="504208" y="512732"/>
                </a:lnTo>
                <a:lnTo>
                  <a:pt x="511339" y="560339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ABC2E0DC-2880-4AFF-88A4-D48F69D62C27}"/>
              </a:ext>
            </a:extLst>
          </p:cNvPr>
          <p:cNvSpPr/>
          <p:nvPr/>
        </p:nvSpPr>
        <p:spPr>
          <a:xfrm>
            <a:off x="3821699" y="3649839"/>
            <a:ext cx="102235" cy="105410"/>
          </a:xfrm>
          <a:custGeom>
            <a:avLst/>
            <a:gdLst/>
            <a:ahLst/>
            <a:cxnLst/>
            <a:rect l="l" t="t" r="r" b="b"/>
            <a:pathLst>
              <a:path w="102235" h="105410">
                <a:moveTo>
                  <a:pt x="101951" y="0"/>
                </a:moveTo>
                <a:lnTo>
                  <a:pt x="0" y="6322"/>
                </a:lnTo>
                <a:lnTo>
                  <a:pt x="56903" y="105113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17">
            <a:extLst>
              <a:ext uri="{FF2B5EF4-FFF2-40B4-BE49-F238E27FC236}">
                <a16:creationId xmlns:a16="http://schemas.microsoft.com/office/drawing/2014/main" id="{41830C03-952F-451E-8C9A-F3CBF3C318AE}"/>
              </a:ext>
            </a:extLst>
          </p:cNvPr>
          <p:cNvSpPr/>
          <p:nvPr/>
        </p:nvSpPr>
        <p:spPr>
          <a:xfrm>
            <a:off x="3973440" y="2576580"/>
            <a:ext cx="5038090" cy="2266950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2266648"/>
                </a:move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lnTo>
                  <a:pt x="0" y="2266648"/>
                </a:lnTo>
                <a:close/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21">
            <a:extLst>
              <a:ext uri="{FF2B5EF4-FFF2-40B4-BE49-F238E27FC236}">
                <a16:creationId xmlns:a16="http://schemas.microsoft.com/office/drawing/2014/main" id="{72E365E7-0670-4016-B7C3-ED50C85D82D1}"/>
              </a:ext>
            </a:extLst>
          </p:cNvPr>
          <p:cNvSpPr/>
          <p:nvPr/>
        </p:nvSpPr>
        <p:spPr>
          <a:xfrm>
            <a:off x="4225554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30</a:t>
            </a:fld>
            <a:endParaRPr lang="en-GB"/>
          </a:p>
        </p:txBody>
      </p:sp>
      <p:sp>
        <p:nvSpPr>
          <p:cNvPr id="61" name="object 49">
            <a:extLst>
              <a:ext uri="{FF2B5EF4-FFF2-40B4-BE49-F238E27FC236}">
                <a16:creationId xmlns:a16="http://schemas.microsoft.com/office/drawing/2014/main" id="{A5C15A7F-58C8-4733-8D8E-282D7DC46652}"/>
              </a:ext>
            </a:extLst>
          </p:cNvPr>
          <p:cNvSpPr txBox="1"/>
          <p:nvPr/>
        </p:nvSpPr>
        <p:spPr>
          <a:xfrm>
            <a:off x="2297065" y="2503206"/>
            <a:ext cx="12910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2000" dirty="0">
                <a:latin typeface="Calibri"/>
                <a:cs typeface="Calibri"/>
              </a:rPr>
              <a:t>raw </a:t>
            </a:r>
            <a:r>
              <a:rPr sz="2000" dirty="0">
                <a:latin typeface="Calibri"/>
                <a:cs typeface="Calibri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2828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k object 16">
            <a:extLst>
              <a:ext uri="{FF2B5EF4-FFF2-40B4-BE49-F238E27FC236}">
                <a16:creationId xmlns:a16="http://schemas.microsoft.com/office/drawing/2014/main" id="{FD68508F-5895-4645-B1C1-1B707446DA72}"/>
              </a:ext>
            </a:extLst>
          </p:cNvPr>
          <p:cNvSpPr/>
          <p:nvPr/>
        </p:nvSpPr>
        <p:spPr>
          <a:xfrm>
            <a:off x="3973440" y="2576580"/>
            <a:ext cx="5038090" cy="2266950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0"/>
                </a:moveTo>
                <a:lnTo>
                  <a:pt x="0" y="2266648"/>
                </a:ln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k object 18">
            <a:extLst>
              <a:ext uri="{FF2B5EF4-FFF2-40B4-BE49-F238E27FC236}">
                <a16:creationId xmlns:a16="http://schemas.microsoft.com/office/drawing/2014/main" id="{853AD4D9-E0CA-4433-81E7-A02EA741F9B5}"/>
              </a:ext>
            </a:extLst>
          </p:cNvPr>
          <p:cNvSpPr/>
          <p:nvPr/>
        </p:nvSpPr>
        <p:spPr>
          <a:xfrm>
            <a:off x="4086457" y="3320274"/>
            <a:ext cx="3130550" cy="1076960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rgbClr val="C5E0B3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28">
            <a:extLst>
              <a:ext uri="{FF2B5EF4-FFF2-40B4-BE49-F238E27FC236}">
                <a16:creationId xmlns:a16="http://schemas.microsoft.com/office/drawing/2014/main" id="{758CF37A-7D8F-4FFC-8D59-43E12C73C0B2}"/>
              </a:ext>
            </a:extLst>
          </p:cNvPr>
          <p:cNvSpPr/>
          <p:nvPr/>
        </p:nvSpPr>
        <p:spPr>
          <a:xfrm>
            <a:off x="4215564" y="5068772"/>
            <a:ext cx="4290060" cy="1649730"/>
          </a:xfrm>
          <a:custGeom>
            <a:avLst/>
            <a:gdLst/>
            <a:ahLst/>
            <a:cxnLst/>
            <a:rect l="l" t="t" r="r" b="b"/>
            <a:pathLst>
              <a:path w="4290059" h="1649729">
                <a:moveTo>
                  <a:pt x="0" y="0"/>
                </a:moveTo>
                <a:lnTo>
                  <a:pt x="0" y="1649405"/>
                </a:lnTo>
                <a:lnTo>
                  <a:pt x="4289877" y="1649405"/>
                </a:lnTo>
                <a:lnTo>
                  <a:pt x="4289877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33">
            <a:extLst>
              <a:ext uri="{FF2B5EF4-FFF2-40B4-BE49-F238E27FC236}">
                <a16:creationId xmlns:a16="http://schemas.microsoft.com/office/drawing/2014/main" id="{4DE2AAEF-8F00-4902-88B4-B78C2B3DCCC6}"/>
              </a:ext>
            </a:extLst>
          </p:cNvPr>
          <p:cNvSpPr/>
          <p:nvPr/>
        </p:nvSpPr>
        <p:spPr>
          <a:xfrm>
            <a:off x="6483198" y="4842841"/>
            <a:ext cx="45719" cy="227923"/>
          </a:xfrm>
          <a:custGeom>
            <a:avLst/>
            <a:gdLst/>
            <a:ahLst/>
            <a:cxnLst/>
            <a:rect l="l" t="t" r="r" b="b"/>
            <a:pathLst>
              <a:path h="270510">
                <a:moveTo>
                  <a:pt x="0" y="0"/>
                </a:moveTo>
                <a:lnTo>
                  <a:pt x="0" y="270290"/>
                </a:lnTo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34">
            <a:extLst>
              <a:ext uri="{FF2B5EF4-FFF2-40B4-BE49-F238E27FC236}">
                <a16:creationId xmlns:a16="http://schemas.microsoft.com/office/drawing/2014/main" id="{A23EAD1C-0320-409F-827D-36F60653093A}"/>
              </a:ext>
            </a:extLst>
          </p:cNvPr>
          <p:cNvSpPr/>
          <p:nvPr/>
        </p:nvSpPr>
        <p:spPr>
          <a:xfrm>
            <a:off x="6431828" y="4973169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101951" y="0"/>
                </a:moveTo>
                <a:lnTo>
                  <a:pt x="0" y="0"/>
                </a:lnTo>
                <a:lnTo>
                  <a:pt x="51371" y="101951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8AA12973-46EE-47F4-A9B3-134B42AD6846}"/>
              </a:ext>
            </a:extLst>
          </p:cNvPr>
          <p:cNvSpPr txBox="1"/>
          <p:nvPr/>
        </p:nvSpPr>
        <p:spPr>
          <a:xfrm>
            <a:off x="7071739" y="5325145"/>
            <a:ext cx="40640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sz="59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36">
            <a:extLst>
              <a:ext uri="{FF2B5EF4-FFF2-40B4-BE49-F238E27FC236}">
                <a16:creationId xmlns:a16="http://schemas.microsoft.com/office/drawing/2014/main" id="{9162F7F2-47D4-4258-804C-CE80C8108F99}"/>
              </a:ext>
            </a:extLst>
          </p:cNvPr>
          <p:cNvSpPr/>
          <p:nvPr/>
        </p:nvSpPr>
        <p:spPr>
          <a:xfrm>
            <a:off x="7468537" y="5249757"/>
            <a:ext cx="946807" cy="90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AB576B32-C4C0-4FC0-A580-119CFAACD57D}"/>
              </a:ext>
            </a:extLst>
          </p:cNvPr>
          <p:cNvSpPr/>
          <p:nvPr/>
        </p:nvSpPr>
        <p:spPr>
          <a:xfrm>
            <a:off x="6260132" y="5301918"/>
            <a:ext cx="806920" cy="80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39">
            <a:extLst>
              <a:ext uri="{FF2B5EF4-FFF2-40B4-BE49-F238E27FC236}">
                <a16:creationId xmlns:a16="http://schemas.microsoft.com/office/drawing/2014/main" id="{3B962294-6FFD-48D8-AC80-FF309EA108FB}"/>
              </a:ext>
            </a:extLst>
          </p:cNvPr>
          <p:cNvSpPr txBox="1"/>
          <p:nvPr/>
        </p:nvSpPr>
        <p:spPr>
          <a:xfrm>
            <a:off x="7904238" y="6273502"/>
            <a:ext cx="51110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43">
            <a:extLst>
              <a:ext uri="{FF2B5EF4-FFF2-40B4-BE49-F238E27FC236}">
                <a16:creationId xmlns:a16="http://schemas.microsoft.com/office/drawing/2014/main" id="{2559D991-BF54-4379-ADF1-89B8746699F2}"/>
              </a:ext>
            </a:extLst>
          </p:cNvPr>
          <p:cNvSpPr/>
          <p:nvPr/>
        </p:nvSpPr>
        <p:spPr>
          <a:xfrm>
            <a:off x="3923934" y="5150966"/>
            <a:ext cx="2664972" cy="1221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44">
            <a:extLst>
              <a:ext uri="{FF2B5EF4-FFF2-40B4-BE49-F238E27FC236}">
                <a16:creationId xmlns:a16="http://schemas.microsoft.com/office/drawing/2014/main" id="{BA249043-D86C-4A02-9E05-4AC6E84DAC2F}"/>
              </a:ext>
            </a:extLst>
          </p:cNvPr>
          <p:cNvSpPr txBox="1"/>
          <p:nvPr/>
        </p:nvSpPr>
        <p:spPr>
          <a:xfrm>
            <a:off x="4384639" y="6365835"/>
            <a:ext cx="171136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PX2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bk object 19">
            <a:extLst>
              <a:ext uri="{FF2B5EF4-FFF2-40B4-BE49-F238E27FC236}">
                <a16:creationId xmlns:a16="http://schemas.microsoft.com/office/drawing/2014/main" id="{71F8BB72-9D90-4C62-B040-BB7EA93EC528}"/>
              </a:ext>
            </a:extLst>
          </p:cNvPr>
          <p:cNvSpPr/>
          <p:nvPr/>
        </p:nvSpPr>
        <p:spPr>
          <a:xfrm>
            <a:off x="4086457" y="3095822"/>
            <a:ext cx="3130550" cy="1301412"/>
          </a:xfrm>
          <a:custGeom>
            <a:avLst/>
            <a:gdLst/>
            <a:ahLst/>
            <a:cxnLst/>
            <a:rect l="l" t="t" r="r" b="b"/>
            <a:pathLst>
              <a:path w="3130550" h="1076960">
                <a:moveTo>
                  <a:pt x="0" y="0"/>
                </a:moveTo>
                <a:lnTo>
                  <a:pt x="0" y="1076421"/>
                </a:lnTo>
                <a:lnTo>
                  <a:pt x="3130472" y="1076421"/>
                </a:lnTo>
                <a:lnTo>
                  <a:pt x="313047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bk object 20">
            <a:extLst>
              <a:ext uri="{FF2B5EF4-FFF2-40B4-BE49-F238E27FC236}">
                <a16:creationId xmlns:a16="http://schemas.microsoft.com/office/drawing/2014/main" id="{134F1698-003F-40B0-8145-82E36AB72D80}"/>
              </a:ext>
            </a:extLst>
          </p:cNvPr>
          <p:cNvSpPr/>
          <p:nvPr/>
        </p:nvSpPr>
        <p:spPr>
          <a:xfrm>
            <a:off x="4225554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798AF0C7-22EC-4907-B46E-3D654634F9F2}"/>
              </a:ext>
            </a:extLst>
          </p:cNvPr>
          <p:cNvSpPr txBox="1"/>
          <p:nvPr/>
        </p:nvSpPr>
        <p:spPr>
          <a:xfrm>
            <a:off x="4616553" y="3715218"/>
            <a:ext cx="45166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80A7295B-B98B-4524-B005-BE46B4A694C2}"/>
              </a:ext>
            </a:extLst>
          </p:cNvPr>
          <p:cNvSpPr/>
          <p:nvPr/>
        </p:nvSpPr>
        <p:spPr>
          <a:xfrm>
            <a:off x="2207067" y="1591836"/>
            <a:ext cx="2894330" cy="2262505"/>
          </a:xfrm>
          <a:custGeom>
            <a:avLst/>
            <a:gdLst/>
            <a:ahLst/>
            <a:cxnLst/>
            <a:rect l="l" t="t" r="r" b="b"/>
            <a:pathLst>
              <a:path w="2894329" h="2262505">
                <a:moveTo>
                  <a:pt x="2894165" y="0"/>
                </a:moveTo>
                <a:lnTo>
                  <a:pt x="0" y="0"/>
                </a:lnTo>
                <a:lnTo>
                  <a:pt x="0" y="2261906"/>
                </a:lnTo>
                <a:lnTo>
                  <a:pt x="204693" y="2261906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1236EF72-2D84-45B0-8377-3AE1661B9AE2}"/>
              </a:ext>
            </a:extLst>
          </p:cNvPr>
          <p:cNvSpPr/>
          <p:nvPr/>
        </p:nvSpPr>
        <p:spPr>
          <a:xfrm>
            <a:off x="2394373" y="3783404"/>
            <a:ext cx="140335" cy="140970"/>
          </a:xfrm>
          <a:custGeom>
            <a:avLst/>
            <a:gdLst/>
            <a:ahLst/>
            <a:cxnLst/>
            <a:rect l="l" t="t" r="r" b="b"/>
            <a:pathLst>
              <a:path w="140334" h="140969">
                <a:moveTo>
                  <a:pt x="139887" y="70338"/>
                </a:moveTo>
                <a:lnTo>
                  <a:pt x="0" y="0"/>
                </a:lnTo>
                <a:lnTo>
                  <a:pt x="0" y="140677"/>
                </a:lnTo>
                <a:lnTo>
                  <a:pt x="13988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9800BBF1-8568-446A-AFFD-D7EDF778FF59}"/>
              </a:ext>
            </a:extLst>
          </p:cNvPr>
          <p:cNvSpPr/>
          <p:nvPr/>
        </p:nvSpPr>
        <p:spPr>
          <a:xfrm>
            <a:off x="6896848" y="1591836"/>
            <a:ext cx="2499995" cy="2262505"/>
          </a:xfrm>
          <a:custGeom>
            <a:avLst/>
            <a:gdLst/>
            <a:ahLst/>
            <a:cxnLst/>
            <a:rect l="l" t="t" r="r" b="b"/>
            <a:pathLst>
              <a:path w="2499995" h="2262505">
                <a:moveTo>
                  <a:pt x="1898357" y="2261906"/>
                </a:moveTo>
                <a:lnTo>
                  <a:pt x="2499794" y="2261906"/>
                </a:lnTo>
                <a:lnTo>
                  <a:pt x="2499794" y="0"/>
                </a:lnTo>
                <a:lnTo>
                  <a:pt x="0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1F272785-2B19-43E3-A5EC-AB81CD6B1B71}"/>
              </a:ext>
            </a:extLst>
          </p:cNvPr>
          <p:cNvSpPr/>
          <p:nvPr/>
        </p:nvSpPr>
        <p:spPr>
          <a:xfrm>
            <a:off x="6774348" y="152149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4">
                <a:moveTo>
                  <a:pt x="139887" y="139887"/>
                </a:moveTo>
                <a:lnTo>
                  <a:pt x="139887" y="0"/>
                </a:lnTo>
                <a:lnTo>
                  <a:pt x="0" y="70338"/>
                </a:lnTo>
                <a:lnTo>
                  <a:pt x="139887" y="139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3EA22596-61E3-43B3-9F75-43DE2A5586A2}"/>
              </a:ext>
            </a:extLst>
          </p:cNvPr>
          <p:cNvSpPr/>
          <p:nvPr/>
        </p:nvSpPr>
        <p:spPr>
          <a:xfrm>
            <a:off x="2534261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AC30DAAB-33B4-4D7C-877C-2635CA3BA506}"/>
              </a:ext>
            </a:extLst>
          </p:cNvPr>
          <p:cNvSpPr/>
          <p:nvPr/>
        </p:nvSpPr>
        <p:spPr>
          <a:xfrm>
            <a:off x="2534261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88DA5141-ACC0-4A5D-A3CC-006150807FE2}"/>
              </a:ext>
            </a:extLst>
          </p:cNvPr>
          <p:cNvSpPr txBox="1"/>
          <p:nvPr/>
        </p:nvSpPr>
        <p:spPr>
          <a:xfrm>
            <a:off x="2757077" y="3601773"/>
            <a:ext cx="74295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</a:pP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Sensor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3EEE23F-5006-485A-8816-6EB0905B8130}"/>
              </a:ext>
            </a:extLst>
          </p:cNvPr>
          <p:cNvSpPr/>
          <p:nvPr/>
        </p:nvSpPr>
        <p:spPr>
          <a:xfrm>
            <a:off x="5916847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BD7EBD16-D50C-4BC3-86BB-6971DB800806}"/>
              </a:ext>
            </a:extLst>
          </p:cNvPr>
          <p:cNvSpPr/>
          <p:nvPr/>
        </p:nvSpPr>
        <p:spPr>
          <a:xfrm>
            <a:off x="5916847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bject 12">
            <a:extLst>
              <a:ext uri="{FF2B5EF4-FFF2-40B4-BE49-F238E27FC236}">
                <a16:creationId xmlns:a16="http://schemas.microsoft.com/office/drawing/2014/main" id="{A2577B9D-5C06-44B4-8F72-498702161CF1}"/>
              </a:ext>
            </a:extLst>
          </p:cNvPr>
          <p:cNvSpPr txBox="1"/>
          <p:nvPr/>
        </p:nvSpPr>
        <p:spPr>
          <a:xfrm>
            <a:off x="5999173" y="3601773"/>
            <a:ext cx="119714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7645">
              <a:lnSpc>
                <a:spcPct val="100000"/>
              </a:lnSpc>
            </a:pPr>
            <a:r>
              <a:rPr lang="en-IN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5B918105-4B0B-4292-80C8-679E1A46ECF1}"/>
              </a:ext>
            </a:extLst>
          </p:cNvPr>
          <p:cNvSpPr/>
          <p:nvPr/>
        </p:nvSpPr>
        <p:spPr>
          <a:xfrm>
            <a:off x="7608140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solidFill>
            <a:srgbClr val="D6DCE5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BCCE79D6-4BCA-46AD-A457-B8E5239E02A8}"/>
              </a:ext>
            </a:extLst>
          </p:cNvPr>
          <p:cNvSpPr/>
          <p:nvPr/>
        </p:nvSpPr>
        <p:spPr>
          <a:xfrm>
            <a:off x="7608140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A78128B8-6730-41FA-A3DE-1A4B2C9594D9}"/>
              </a:ext>
            </a:extLst>
          </p:cNvPr>
          <p:cNvSpPr txBox="1"/>
          <p:nvPr/>
        </p:nvSpPr>
        <p:spPr>
          <a:xfrm>
            <a:off x="7610160" y="3583735"/>
            <a:ext cx="118370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IN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en-IN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computation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34900557-CF80-42CD-8A78-14E17737C9A9}"/>
              </a:ext>
            </a:extLst>
          </p:cNvPr>
          <p:cNvSpPr/>
          <p:nvPr/>
        </p:nvSpPr>
        <p:spPr>
          <a:xfrm>
            <a:off x="3721327" y="3853743"/>
            <a:ext cx="382270" cy="0"/>
          </a:xfrm>
          <a:custGeom>
            <a:avLst/>
            <a:gdLst/>
            <a:ahLst/>
            <a:cxnLst/>
            <a:rect l="l" t="t" r="r" b="b"/>
            <a:pathLst>
              <a:path w="382269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21CDAFD3-FE22-4B8D-A368-3550943E543A}"/>
              </a:ext>
            </a:extLst>
          </p:cNvPr>
          <p:cNvSpPr/>
          <p:nvPr/>
        </p:nvSpPr>
        <p:spPr>
          <a:xfrm>
            <a:off x="4084876" y="378340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69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bject 18">
            <a:extLst>
              <a:ext uri="{FF2B5EF4-FFF2-40B4-BE49-F238E27FC236}">
                <a16:creationId xmlns:a16="http://schemas.microsoft.com/office/drawing/2014/main" id="{FAEF0EFD-20A0-4EE1-83E9-AA490139ECC9}"/>
              </a:ext>
            </a:extLst>
          </p:cNvPr>
          <p:cNvSpPr/>
          <p:nvPr/>
        </p:nvSpPr>
        <p:spPr>
          <a:xfrm>
            <a:off x="5412620" y="3853743"/>
            <a:ext cx="382270" cy="0"/>
          </a:xfrm>
          <a:custGeom>
            <a:avLst/>
            <a:gdLst/>
            <a:ahLst/>
            <a:cxnLst/>
            <a:rect l="l" t="t" r="r" b="b"/>
            <a:pathLst>
              <a:path w="382270">
                <a:moveTo>
                  <a:pt x="0" y="0"/>
                </a:moveTo>
                <a:lnTo>
                  <a:pt x="38172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8A4A8811-9BB3-4122-A6AD-063DBB89E486}"/>
              </a:ext>
            </a:extLst>
          </p:cNvPr>
          <p:cNvSpPr/>
          <p:nvPr/>
        </p:nvSpPr>
        <p:spPr>
          <a:xfrm>
            <a:off x="5776169" y="378340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221FC923-89EA-4F03-B461-FED53F46347A}"/>
              </a:ext>
            </a:extLst>
          </p:cNvPr>
          <p:cNvSpPr/>
          <p:nvPr/>
        </p:nvSpPr>
        <p:spPr>
          <a:xfrm>
            <a:off x="7103913" y="3853743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38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6B604138-30D2-4E0C-BC53-153A6AE61E9C}"/>
              </a:ext>
            </a:extLst>
          </p:cNvPr>
          <p:cNvSpPr/>
          <p:nvPr/>
        </p:nvSpPr>
        <p:spPr>
          <a:xfrm>
            <a:off x="7467462" y="3783404"/>
            <a:ext cx="140970" cy="140970"/>
          </a:xfrm>
          <a:custGeom>
            <a:avLst/>
            <a:gdLst/>
            <a:ahLst/>
            <a:cxnLst/>
            <a:rect l="l" t="t" r="r" b="b"/>
            <a:pathLst>
              <a:path w="140970" h="140969">
                <a:moveTo>
                  <a:pt x="140677" y="70338"/>
                </a:moveTo>
                <a:lnTo>
                  <a:pt x="0" y="0"/>
                </a:lnTo>
                <a:lnTo>
                  <a:pt x="0" y="140677"/>
                </a:lnTo>
                <a:lnTo>
                  <a:pt x="140677" y="70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bject 23">
            <a:extLst>
              <a:ext uri="{FF2B5EF4-FFF2-40B4-BE49-F238E27FC236}">
                <a16:creationId xmlns:a16="http://schemas.microsoft.com/office/drawing/2014/main" id="{D9A55E48-9774-4299-9510-6B636460F847}"/>
              </a:ext>
            </a:extLst>
          </p:cNvPr>
          <p:cNvSpPr txBox="1"/>
          <p:nvPr/>
        </p:nvSpPr>
        <p:spPr>
          <a:xfrm>
            <a:off x="9041840" y="3878772"/>
            <a:ext cx="4775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u[k]</a:t>
            </a:r>
          </a:p>
        </p:txBody>
      </p:sp>
      <p:sp>
        <p:nvSpPr>
          <p:cNvPr id="51" name="object 40">
            <a:extLst>
              <a:ext uri="{FF2B5EF4-FFF2-40B4-BE49-F238E27FC236}">
                <a16:creationId xmlns:a16="http://schemas.microsoft.com/office/drawing/2014/main" id="{D49AE4FB-4BCB-41E0-A92A-21B278A15BD5}"/>
              </a:ext>
            </a:extLst>
          </p:cNvPr>
          <p:cNvSpPr/>
          <p:nvPr/>
        </p:nvSpPr>
        <p:spPr>
          <a:xfrm>
            <a:off x="5101232" y="1214061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bject 41">
            <a:extLst>
              <a:ext uri="{FF2B5EF4-FFF2-40B4-BE49-F238E27FC236}">
                <a16:creationId xmlns:a16="http://schemas.microsoft.com/office/drawing/2014/main" id="{572D2C04-36AA-46DB-A50E-D91375760B5C}"/>
              </a:ext>
            </a:extLst>
          </p:cNvPr>
          <p:cNvSpPr/>
          <p:nvPr/>
        </p:nvSpPr>
        <p:spPr>
          <a:xfrm>
            <a:off x="5101232" y="1214061"/>
            <a:ext cx="1673225" cy="755650"/>
          </a:xfrm>
          <a:custGeom>
            <a:avLst/>
            <a:gdLst/>
            <a:ahLst/>
            <a:cxnLst/>
            <a:rect l="l" t="t" r="r" b="b"/>
            <a:pathLst>
              <a:path w="1673225" h="755650">
                <a:moveTo>
                  <a:pt x="0" y="0"/>
                </a:moveTo>
                <a:lnTo>
                  <a:pt x="0" y="755549"/>
                </a:lnTo>
                <a:lnTo>
                  <a:pt x="1673115" y="755549"/>
                </a:lnTo>
                <a:lnTo>
                  <a:pt x="167311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bject 42">
            <a:extLst>
              <a:ext uri="{FF2B5EF4-FFF2-40B4-BE49-F238E27FC236}">
                <a16:creationId xmlns:a16="http://schemas.microsoft.com/office/drawing/2014/main" id="{CAD1B1C3-3EE1-4C0C-BEE7-4B8664D7C07F}"/>
              </a:ext>
            </a:extLst>
          </p:cNvPr>
          <p:cNvSpPr txBox="1"/>
          <p:nvPr/>
        </p:nvSpPr>
        <p:spPr>
          <a:xfrm>
            <a:off x="3971423" y="1447504"/>
            <a:ext cx="4055298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250" algn="ctr">
              <a:lnSpc>
                <a:spcPct val="100000"/>
              </a:lnSpc>
            </a:pPr>
            <a:r>
              <a:rPr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Plant/</a:t>
            </a:r>
            <a:r>
              <a:rPr sz="18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Simulation Engi</a:t>
            </a:r>
            <a:r>
              <a:rPr sz="1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sz="1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uation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0D098AFC-6ADF-4802-A5E3-341790D5E39F}"/>
              </a:ext>
            </a:extLst>
          </p:cNvPr>
          <p:cNvSpPr txBox="1"/>
          <p:nvPr/>
        </p:nvSpPr>
        <p:spPr>
          <a:xfrm>
            <a:off x="2297065" y="2800944"/>
            <a:ext cx="173894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containing x[k]</a:t>
            </a:r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20C7CD92-CB53-4963-96C0-653FAC259E3E}"/>
              </a:ext>
            </a:extLst>
          </p:cNvPr>
          <p:cNvSpPr/>
          <p:nvPr/>
        </p:nvSpPr>
        <p:spPr>
          <a:xfrm>
            <a:off x="3361730" y="3095822"/>
            <a:ext cx="511809" cy="560705"/>
          </a:xfrm>
          <a:custGeom>
            <a:avLst/>
            <a:gdLst/>
            <a:ahLst/>
            <a:cxnLst/>
            <a:rect l="l" t="t" r="r" b="b"/>
            <a:pathLst>
              <a:path w="511810" h="560705">
                <a:moveTo>
                  <a:pt x="0" y="0"/>
                </a:moveTo>
                <a:lnTo>
                  <a:pt x="70338" y="7903"/>
                </a:lnTo>
                <a:lnTo>
                  <a:pt x="0" y="0"/>
                </a:lnTo>
                <a:lnTo>
                  <a:pt x="37989" y="1770"/>
                </a:lnTo>
                <a:lnTo>
                  <a:pt x="111838" y="15585"/>
                </a:lnTo>
                <a:lnTo>
                  <a:pt x="182144" y="42319"/>
                </a:lnTo>
                <a:lnTo>
                  <a:pt x="248065" y="81038"/>
                </a:lnTo>
                <a:lnTo>
                  <a:pt x="279117" y="104600"/>
                </a:lnTo>
                <a:lnTo>
                  <a:pt x="308755" y="130809"/>
                </a:lnTo>
                <a:lnTo>
                  <a:pt x="336875" y="159546"/>
                </a:lnTo>
                <a:lnTo>
                  <a:pt x="363371" y="190696"/>
                </a:lnTo>
                <a:lnTo>
                  <a:pt x="388137" y="224142"/>
                </a:lnTo>
                <a:lnTo>
                  <a:pt x="411068" y="259766"/>
                </a:lnTo>
                <a:lnTo>
                  <a:pt x="432058" y="297453"/>
                </a:lnTo>
                <a:lnTo>
                  <a:pt x="451003" y="337085"/>
                </a:lnTo>
                <a:lnTo>
                  <a:pt x="467795" y="378546"/>
                </a:lnTo>
                <a:lnTo>
                  <a:pt x="482331" y="421718"/>
                </a:lnTo>
                <a:lnTo>
                  <a:pt x="494504" y="466486"/>
                </a:lnTo>
                <a:lnTo>
                  <a:pt x="504208" y="512732"/>
                </a:lnTo>
                <a:lnTo>
                  <a:pt x="511339" y="560339"/>
                </a:lnTo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ABC2E0DC-2880-4AFF-88A4-D48F69D62C27}"/>
              </a:ext>
            </a:extLst>
          </p:cNvPr>
          <p:cNvSpPr/>
          <p:nvPr/>
        </p:nvSpPr>
        <p:spPr>
          <a:xfrm>
            <a:off x="3821699" y="3649839"/>
            <a:ext cx="102235" cy="105410"/>
          </a:xfrm>
          <a:custGeom>
            <a:avLst/>
            <a:gdLst/>
            <a:ahLst/>
            <a:cxnLst/>
            <a:rect l="l" t="t" r="r" b="b"/>
            <a:pathLst>
              <a:path w="102235" h="105410">
                <a:moveTo>
                  <a:pt x="101951" y="0"/>
                </a:moveTo>
                <a:lnTo>
                  <a:pt x="0" y="6322"/>
                </a:lnTo>
                <a:lnTo>
                  <a:pt x="56903" y="105113"/>
                </a:lnTo>
                <a:lnTo>
                  <a:pt x="101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bk object 17">
            <a:extLst>
              <a:ext uri="{FF2B5EF4-FFF2-40B4-BE49-F238E27FC236}">
                <a16:creationId xmlns:a16="http://schemas.microsoft.com/office/drawing/2014/main" id="{41830C03-952F-451E-8C9A-F3CBF3C318AE}"/>
              </a:ext>
            </a:extLst>
          </p:cNvPr>
          <p:cNvSpPr/>
          <p:nvPr/>
        </p:nvSpPr>
        <p:spPr>
          <a:xfrm>
            <a:off x="3973440" y="2576580"/>
            <a:ext cx="5038090" cy="2266950"/>
          </a:xfrm>
          <a:custGeom>
            <a:avLst/>
            <a:gdLst/>
            <a:ahLst/>
            <a:cxnLst/>
            <a:rect l="l" t="t" r="r" b="b"/>
            <a:pathLst>
              <a:path w="5038090" h="2266950">
                <a:moveTo>
                  <a:pt x="0" y="2266648"/>
                </a:moveTo>
                <a:lnTo>
                  <a:pt x="5037524" y="2266648"/>
                </a:lnTo>
                <a:lnTo>
                  <a:pt x="5037524" y="0"/>
                </a:lnTo>
                <a:lnTo>
                  <a:pt x="0" y="0"/>
                </a:lnTo>
                <a:lnTo>
                  <a:pt x="0" y="2266648"/>
                </a:lnTo>
                <a:close/>
              </a:path>
            </a:pathLst>
          </a:custGeom>
          <a:ln w="1904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bk object 21">
            <a:extLst>
              <a:ext uri="{FF2B5EF4-FFF2-40B4-BE49-F238E27FC236}">
                <a16:creationId xmlns:a16="http://schemas.microsoft.com/office/drawing/2014/main" id="{72E365E7-0670-4016-B7C3-ED50C85D82D1}"/>
              </a:ext>
            </a:extLst>
          </p:cNvPr>
          <p:cNvSpPr/>
          <p:nvPr/>
        </p:nvSpPr>
        <p:spPr>
          <a:xfrm>
            <a:off x="4225554" y="3475968"/>
            <a:ext cx="1187450" cy="755650"/>
          </a:xfrm>
          <a:custGeom>
            <a:avLst/>
            <a:gdLst/>
            <a:ahLst/>
            <a:cxnLst/>
            <a:rect l="l" t="t" r="r" b="b"/>
            <a:pathLst>
              <a:path w="1187450" h="755650">
                <a:moveTo>
                  <a:pt x="0" y="0"/>
                </a:moveTo>
                <a:lnTo>
                  <a:pt x="0" y="755549"/>
                </a:lnTo>
                <a:lnTo>
                  <a:pt x="1187066" y="755549"/>
                </a:lnTo>
                <a:lnTo>
                  <a:pt x="1187066" y="0"/>
                </a:lnTo>
                <a:lnTo>
                  <a:pt x="0" y="0"/>
                </a:lnTo>
                <a:close/>
              </a:path>
            </a:pathLst>
          </a:custGeom>
          <a:ln w="190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object 49">
            <a:extLst>
              <a:ext uri="{FF2B5EF4-FFF2-40B4-BE49-F238E27FC236}">
                <a16:creationId xmlns:a16="http://schemas.microsoft.com/office/drawing/2014/main" id="{A5C15A7F-58C8-4733-8D8E-282D7DC46652}"/>
              </a:ext>
            </a:extLst>
          </p:cNvPr>
          <p:cNvSpPr txBox="1"/>
          <p:nvPr/>
        </p:nvSpPr>
        <p:spPr>
          <a:xfrm>
            <a:off x="2297065" y="2503206"/>
            <a:ext cx="12910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63" name="object 25">
            <a:extLst>
              <a:ext uri="{FF2B5EF4-FFF2-40B4-BE49-F238E27FC236}">
                <a16:creationId xmlns:a16="http://schemas.microsoft.com/office/drawing/2014/main" id="{ACD24F38-8E38-453B-A6C5-CA52F16793AD}"/>
              </a:ext>
            </a:extLst>
          </p:cNvPr>
          <p:cNvSpPr txBox="1"/>
          <p:nvPr/>
        </p:nvSpPr>
        <p:spPr>
          <a:xfrm>
            <a:off x="4193886" y="2651012"/>
            <a:ext cx="15121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IBC application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bject 25">
            <a:extLst>
              <a:ext uri="{FF2B5EF4-FFF2-40B4-BE49-F238E27FC236}">
                <a16:creationId xmlns:a16="http://schemas.microsoft.com/office/drawing/2014/main" id="{0252AB64-2553-4C56-9D97-478F2842F506}"/>
              </a:ext>
            </a:extLst>
          </p:cNvPr>
          <p:cNvSpPr txBox="1"/>
          <p:nvPr/>
        </p:nvSpPr>
        <p:spPr>
          <a:xfrm>
            <a:off x="4217437" y="3127836"/>
            <a:ext cx="15121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S: Sensing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72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ular Callout 21">
            <a:extLst>
              <a:ext uri="{FF2B5EF4-FFF2-40B4-BE49-F238E27FC236}">
                <a16:creationId xmlns:a16="http://schemas.microsoft.com/office/drawing/2014/main" id="{694391E1-6A86-4CEB-97F6-19D330C37EA8}"/>
              </a:ext>
            </a:extLst>
          </p:cNvPr>
          <p:cNvSpPr/>
          <p:nvPr/>
        </p:nvSpPr>
        <p:spPr>
          <a:xfrm rot="5400000">
            <a:off x="7783807" y="3748354"/>
            <a:ext cx="2098196" cy="2697416"/>
          </a:xfrm>
          <a:prstGeom prst="wedgeRoundRectCallout">
            <a:avLst>
              <a:gd name="adj1" fmla="val 22026"/>
              <a:gd name="adj2" fmla="val 57676"/>
              <a:gd name="adj3" fmla="val 16667"/>
            </a:avLst>
          </a:prstGeom>
          <a:solidFill>
            <a:srgbClr val="D8D8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54917-88EC-41AE-B505-CB81F27A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IMACS: </a:t>
            </a:r>
            <a:r>
              <a:rPr lang="en-IN" dirty="0" err="1"/>
              <a:t>SiL</a:t>
            </a:r>
            <a:r>
              <a:rPr lang="en-IN" dirty="0"/>
              <a:t> simulator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79AEF-5837-4A0D-A9B6-D49AB230C7A1}"/>
              </a:ext>
            </a:extLst>
          </p:cNvPr>
          <p:cNvSpPr txBox="1"/>
          <p:nvPr/>
        </p:nvSpPr>
        <p:spPr>
          <a:xfrm>
            <a:off x="1241305" y="6398902"/>
            <a:ext cx="480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http://www.es.ele.tue.nl/cps/automotive/#imacs</a:t>
            </a:r>
            <a:endParaRPr lang="nl-NL" dirty="0"/>
          </a:p>
        </p:txBody>
      </p:sp>
      <p:pic>
        <p:nvPicPr>
          <p:cNvPr id="6" name="Picture 2" descr="ç¸å³å¾ç">
            <a:extLst>
              <a:ext uri="{FF2B5EF4-FFF2-40B4-BE49-F238E27FC236}">
                <a16:creationId xmlns:a16="http://schemas.microsoft.com/office/drawing/2014/main" id="{1AD4FC00-CDF1-4966-B71B-40957DFC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45" y="1130353"/>
            <a:ext cx="1467059" cy="110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53E195-77CA-4EB9-A812-7E10F42C83C0}"/>
              </a:ext>
            </a:extLst>
          </p:cNvPr>
          <p:cNvCxnSpPr/>
          <p:nvPr/>
        </p:nvCxnSpPr>
        <p:spPr>
          <a:xfrm>
            <a:off x="4412938" y="1706327"/>
            <a:ext cx="130461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863DFE-FF83-4E07-9915-DFA121C943B3}"/>
              </a:ext>
            </a:extLst>
          </p:cNvPr>
          <p:cNvSpPr txBox="1"/>
          <p:nvPr/>
        </p:nvSpPr>
        <p:spPr>
          <a:xfrm>
            <a:off x="4546349" y="173830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mport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“v-rep”的图片搜索结果">
            <a:extLst>
              <a:ext uri="{FF2B5EF4-FFF2-40B4-BE49-F238E27FC236}">
                <a16:creationId xmlns:a16="http://schemas.microsoft.com/office/drawing/2014/main" id="{49C78808-F0C6-4DA7-A4BA-C21464A27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230" y="1448538"/>
            <a:ext cx="1331547" cy="105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“matlab”的图片搜索结果">
            <a:extLst>
              <a:ext uri="{FF2B5EF4-FFF2-40B4-BE49-F238E27FC236}">
                <a16:creationId xmlns:a16="http://schemas.microsoft.com/office/drawing/2014/main" id="{D364CFC4-FF62-4CEC-8B54-F8C847E54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39" y="5174205"/>
            <a:ext cx="1301584" cy="7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C7237A17-0FBB-4DFC-B542-B648656EA0BA}"/>
              </a:ext>
            </a:extLst>
          </p:cNvPr>
          <p:cNvSpPr/>
          <p:nvPr/>
        </p:nvSpPr>
        <p:spPr>
          <a:xfrm>
            <a:off x="5597824" y="4832084"/>
            <a:ext cx="1801014" cy="10067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519C183D-3C93-4377-B19A-6D0481E8A2D4}"/>
              </a:ext>
            </a:extLst>
          </p:cNvPr>
          <p:cNvSpPr/>
          <p:nvPr/>
        </p:nvSpPr>
        <p:spPr>
          <a:xfrm>
            <a:off x="5762065" y="1208381"/>
            <a:ext cx="1551877" cy="15322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748A35-5DC3-45E8-A416-8E83E0371A0C}"/>
              </a:ext>
            </a:extLst>
          </p:cNvPr>
          <p:cNvCxnSpPr/>
          <p:nvPr/>
        </p:nvCxnSpPr>
        <p:spPr>
          <a:xfrm flipH="1" flipV="1">
            <a:off x="6997658" y="2845187"/>
            <a:ext cx="5946" cy="1889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9E9FF-8469-4972-B21C-BC431E02267B}"/>
              </a:ext>
            </a:extLst>
          </p:cNvPr>
          <p:cNvCxnSpPr/>
          <p:nvPr/>
        </p:nvCxnSpPr>
        <p:spPr>
          <a:xfrm>
            <a:off x="6012358" y="2845186"/>
            <a:ext cx="0" cy="188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B44FC71-BEBB-48C1-AB2C-D84D72B32F09}"/>
              </a:ext>
            </a:extLst>
          </p:cNvPr>
          <p:cNvSpPr/>
          <p:nvPr/>
        </p:nvSpPr>
        <p:spPr>
          <a:xfrm>
            <a:off x="6997658" y="3427525"/>
            <a:ext cx="1888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Control </a:t>
            </a:r>
            <a:r>
              <a:rPr lang="nl-NL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Inputs</a:t>
            </a:r>
            <a:b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(V</a:t>
            </a:r>
            <a:r>
              <a:rPr lang="nl-NL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ehicle Actuation)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931BF6-96B2-444F-AAA2-782D3B3488C0}"/>
              </a:ext>
            </a:extLst>
          </p:cNvPr>
          <p:cNvSpPr txBox="1"/>
          <p:nvPr/>
        </p:nvSpPr>
        <p:spPr>
          <a:xfrm>
            <a:off x="6024951" y="3426434"/>
            <a:ext cx="67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b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3C82F-AD5C-4F64-8714-719C36AB2702}"/>
              </a:ext>
            </a:extLst>
          </p:cNvPr>
          <p:cNvSpPr txBox="1"/>
          <p:nvPr/>
        </p:nvSpPr>
        <p:spPr>
          <a:xfrm>
            <a:off x="6048647" y="2757722"/>
            <a:ext cx="90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17EA1-DFA3-4CE3-9064-01A2C447A8B0}"/>
              </a:ext>
            </a:extLst>
          </p:cNvPr>
          <p:cNvSpPr txBox="1"/>
          <p:nvPr/>
        </p:nvSpPr>
        <p:spPr>
          <a:xfrm>
            <a:off x="6138444" y="5838816"/>
            <a:ext cx="79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72AE8E-F70C-4AC9-9810-5016EAB28AF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832905" y="3730652"/>
            <a:ext cx="0" cy="401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EF4462F-D5D2-4EA7-B4B9-DDED9A788631}"/>
              </a:ext>
            </a:extLst>
          </p:cNvPr>
          <p:cNvSpPr/>
          <p:nvPr/>
        </p:nvSpPr>
        <p:spPr>
          <a:xfrm>
            <a:off x="7702739" y="4131976"/>
            <a:ext cx="2260332" cy="3335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ISP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8F1E8D-F98E-4F7B-822E-5153C7176747}"/>
              </a:ext>
            </a:extLst>
          </p:cNvPr>
          <p:cNvSpPr/>
          <p:nvPr/>
        </p:nvSpPr>
        <p:spPr>
          <a:xfrm>
            <a:off x="7702739" y="5634396"/>
            <a:ext cx="2260332" cy="345946"/>
          </a:xfrm>
          <a:prstGeom prst="rect">
            <a:avLst/>
          </a:prstGeom>
          <a:solidFill>
            <a:srgbClr val="D6D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267E5B-F6DC-43B4-BA7D-3B1046E87FD1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>
            <a:off x="8832905" y="4465491"/>
            <a:ext cx="0" cy="417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811A4C-6AA7-4B1D-9D99-700D04C73166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>
            <a:off x="8832905" y="5980342"/>
            <a:ext cx="0" cy="448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2023DF-09AD-48CB-8474-20F86F5B3311}"/>
              </a:ext>
            </a:extLst>
          </p:cNvPr>
          <p:cNvSpPr txBox="1"/>
          <p:nvPr/>
        </p:nvSpPr>
        <p:spPr>
          <a:xfrm>
            <a:off x="8831049" y="3642934"/>
            <a:ext cx="146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V-REP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6E98BF-5923-4367-8066-48AF804F95D1}"/>
              </a:ext>
            </a:extLst>
          </p:cNvPr>
          <p:cNvSpPr txBox="1"/>
          <p:nvPr/>
        </p:nvSpPr>
        <p:spPr>
          <a:xfrm>
            <a:off x="8832905" y="6105558"/>
            <a:ext cx="155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nl-NL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control</a:t>
            </a:r>
            <a:r>
              <a:rPr lang="nl-NL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inputs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ular Callout 30">
            <a:extLst>
              <a:ext uri="{FF2B5EF4-FFF2-40B4-BE49-F238E27FC236}">
                <a16:creationId xmlns:a16="http://schemas.microsoft.com/office/drawing/2014/main" id="{E8B5AF21-1043-49BE-BC43-34C11980043F}"/>
              </a:ext>
            </a:extLst>
          </p:cNvPr>
          <p:cNvSpPr/>
          <p:nvPr/>
        </p:nvSpPr>
        <p:spPr>
          <a:xfrm rot="5400000">
            <a:off x="7828520" y="932823"/>
            <a:ext cx="2077535" cy="2628651"/>
          </a:xfrm>
          <a:prstGeom prst="wedgeRoundRectCallout">
            <a:avLst>
              <a:gd name="adj1" fmla="val -22125"/>
              <a:gd name="adj2" fmla="val 6045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090226-7393-41DD-AEBA-87EB55DCA5CE}"/>
              </a:ext>
            </a:extLst>
          </p:cNvPr>
          <p:cNvSpPr txBox="1"/>
          <p:nvPr/>
        </p:nvSpPr>
        <p:spPr>
          <a:xfrm>
            <a:off x="7641291" y="1189084"/>
            <a:ext cx="245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Environment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3B39876-9BC2-4DA4-932F-F9808C06FA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91" y="1558416"/>
            <a:ext cx="2453954" cy="1561607"/>
          </a:xfrm>
          <a:prstGeom prst="rect">
            <a:avLst/>
          </a:prstGeom>
        </p:spPr>
      </p:pic>
      <p:sp>
        <p:nvSpPr>
          <p:cNvPr id="30" name="Rounded Rectangle 35">
            <a:extLst>
              <a:ext uri="{FF2B5EF4-FFF2-40B4-BE49-F238E27FC236}">
                <a16:creationId xmlns:a16="http://schemas.microsoft.com/office/drawing/2014/main" id="{08A493C4-28C3-4DF6-AF6C-1CD05E30B326}"/>
              </a:ext>
            </a:extLst>
          </p:cNvPr>
          <p:cNvSpPr/>
          <p:nvPr/>
        </p:nvSpPr>
        <p:spPr>
          <a:xfrm>
            <a:off x="2512895" y="1233728"/>
            <a:ext cx="1853480" cy="8739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ular Callout 36">
            <a:extLst>
              <a:ext uri="{FF2B5EF4-FFF2-40B4-BE49-F238E27FC236}">
                <a16:creationId xmlns:a16="http://schemas.microsoft.com/office/drawing/2014/main" id="{291CB388-DE27-4794-B9D1-DC7AF83D5DFD}"/>
              </a:ext>
            </a:extLst>
          </p:cNvPr>
          <p:cNvSpPr/>
          <p:nvPr/>
        </p:nvSpPr>
        <p:spPr>
          <a:xfrm rot="5400000">
            <a:off x="2661471" y="2003775"/>
            <a:ext cx="1786824" cy="2083977"/>
          </a:xfrm>
          <a:prstGeom prst="wedgeRoundRectCallout">
            <a:avLst>
              <a:gd name="adj1" fmla="val -61622"/>
              <a:gd name="adj2" fmla="val 1950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A5093A-42A3-437B-A817-5AF7F11AEDFF}"/>
              </a:ext>
            </a:extLst>
          </p:cNvPr>
          <p:cNvSpPr txBox="1"/>
          <p:nvPr/>
        </p:nvSpPr>
        <p:spPr>
          <a:xfrm>
            <a:off x="2702342" y="215554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ighway model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ACFCF23-61FB-4587-A9A7-436E913469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45" y="2512447"/>
            <a:ext cx="1949026" cy="12774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1A160F7-D306-4DD1-9C87-EB2A93AB83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49" y="4170971"/>
            <a:ext cx="2940384" cy="2209347"/>
          </a:xfrm>
          <a:prstGeom prst="rect">
            <a:avLst/>
          </a:prstGeom>
        </p:spPr>
      </p:pic>
      <p:sp>
        <p:nvSpPr>
          <p:cNvPr id="35" name="Rounded Rectangular Callout 40">
            <a:extLst>
              <a:ext uri="{FF2B5EF4-FFF2-40B4-BE49-F238E27FC236}">
                <a16:creationId xmlns:a16="http://schemas.microsoft.com/office/drawing/2014/main" id="{CEC477FE-9541-430D-A85E-CB43FFCBD4D4}"/>
              </a:ext>
            </a:extLst>
          </p:cNvPr>
          <p:cNvSpPr/>
          <p:nvPr/>
        </p:nvSpPr>
        <p:spPr>
          <a:xfrm rot="16200000">
            <a:off x="2808716" y="3752140"/>
            <a:ext cx="2332356" cy="2923999"/>
          </a:xfrm>
          <a:prstGeom prst="wedgeRoundRectCallout">
            <a:avLst>
              <a:gd name="adj1" fmla="val 13285"/>
              <a:gd name="adj2" fmla="val 5683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C8CC0D-D61C-42EB-8AAD-361E861DCEFF}"/>
              </a:ext>
            </a:extLst>
          </p:cNvPr>
          <p:cNvSpPr txBox="1"/>
          <p:nvPr/>
        </p:nvSpPr>
        <p:spPr>
          <a:xfrm>
            <a:off x="2934333" y="4015867"/>
            <a:ext cx="218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Performance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B10653-55AB-462F-B39E-2A08F485F7ED}"/>
              </a:ext>
            </a:extLst>
          </p:cNvPr>
          <p:cNvSpPr txBox="1"/>
          <p:nvPr/>
        </p:nvSpPr>
        <p:spPr>
          <a:xfrm>
            <a:off x="6098772" y="4901489"/>
            <a:ext cx="79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/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546021-A8FF-4FC8-925A-53873A5D3901}"/>
              </a:ext>
            </a:extLst>
          </p:cNvPr>
          <p:cNvSpPr/>
          <p:nvPr/>
        </p:nvSpPr>
        <p:spPr>
          <a:xfrm>
            <a:off x="7702739" y="4883186"/>
            <a:ext cx="2260332" cy="3335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(IP)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51D8A6-4013-4F56-9038-D21C5126DF1C}"/>
              </a:ext>
            </a:extLst>
          </p:cNvPr>
          <p:cNvCxnSpPr>
            <a:cxnSpLocks/>
            <a:stCxn id="38" idx="2"/>
            <a:endCxn id="22" idx="0"/>
          </p:cNvCxnSpPr>
          <p:nvPr/>
        </p:nvCxnSpPr>
        <p:spPr>
          <a:xfrm>
            <a:off x="8832905" y="5216701"/>
            <a:ext cx="0" cy="417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45">
            <a:extLst>
              <a:ext uri="{FF2B5EF4-FFF2-40B4-BE49-F238E27FC236}">
                <a16:creationId xmlns:a16="http://schemas.microsoft.com/office/drawing/2014/main" id="{3EBFD77E-2EB5-4315-B7AD-655364E2D4A3}"/>
              </a:ext>
            </a:extLst>
          </p:cNvPr>
          <p:cNvSpPr/>
          <p:nvPr/>
        </p:nvSpPr>
        <p:spPr>
          <a:xfrm>
            <a:off x="10270328" y="4561470"/>
            <a:ext cx="1190227" cy="10305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7">
            <a:extLst>
              <a:ext uri="{FF2B5EF4-FFF2-40B4-BE49-F238E27FC236}">
                <a16:creationId xmlns:a16="http://schemas.microsoft.com/office/drawing/2014/main" id="{D4F8DDC4-72B1-441E-9A40-F32BF23E8F99}"/>
              </a:ext>
            </a:extLst>
          </p:cNvPr>
          <p:cNvSpPr txBox="1"/>
          <p:nvPr/>
        </p:nvSpPr>
        <p:spPr>
          <a:xfrm>
            <a:off x="10602234" y="5008944"/>
            <a:ext cx="526415" cy="266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100" spc="-15" dirty="0">
                <a:latin typeface="Calibri"/>
                <a:cs typeface="Calibri"/>
              </a:rPr>
              <a:t>code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2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5" grpId="0"/>
      <p:bldP spid="26" grpId="0"/>
      <p:bldP spid="27" grpId="0" animBg="1"/>
      <p:bldP spid="28" grpId="0"/>
      <p:bldP spid="31" grpId="0" animBg="1"/>
      <p:bldP spid="32" grpId="0"/>
      <p:bldP spid="35" grpId="0" animBg="1"/>
      <p:bldP spid="36" grpId="0"/>
      <p:bldP spid="38" grpId="0" animBg="1"/>
      <p:bldP spid="53" grpId="0" animBg="1"/>
      <p:bldP spid="5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3A0D2-C0C1-4B56-934E-3F721EC58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35" y="2262626"/>
            <a:ext cx="4166172" cy="2570778"/>
          </a:xfrm>
          <a:prstGeom prst="rect">
            <a:avLst/>
          </a:prstGeom>
        </p:spPr>
      </p:pic>
      <p:sp>
        <p:nvSpPr>
          <p:cNvPr id="44" name="object 43">
            <a:extLst>
              <a:ext uri="{FF2B5EF4-FFF2-40B4-BE49-F238E27FC236}">
                <a16:creationId xmlns:a16="http://schemas.microsoft.com/office/drawing/2014/main" id="{9172B2D5-CB6F-4BBC-9C59-72F57D95F6AC}"/>
              </a:ext>
            </a:extLst>
          </p:cNvPr>
          <p:cNvSpPr/>
          <p:nvPr/>
        </p:nvSpPr>
        <p:spPr>
          <a:xfrm>
            <a:off x="5472435" y="4742094"/>
            <a:ext cx="1872000" cy="1221050"/>
          </a:xfrm>
          <a:prstGeom prst="rect">
            <a:avLst/>
          </a:prstGeom>
          <a:blipFill>
            <a:blip r:embed="rId3" cstate="print"/>
            <a:stretch>
              <a:fillRect l="-19492" r="-2286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Rounded Rectangular Callout 21">
            <a:extLst>
              <a:ext uri="{FF2B5EF4-FFF2-40B4-BE49-F238E27FC236}">
                <a16:creationId xmlns:a16="http://schemas.microsoft.com/office/drawing/2014/main" id="{694391E1-6A86-4CEB-97F6-19D330C37EA8}"/>
              </a:ext>
            </a:extLst>
          </p:cNvPr>
          <p:cNvSpPr/>
          <p:nvPr/>
        </p:nvSpPr>
        <p:spPr>
          <a:xfrm rot="5400000">
            <a:off x="7783807" y="3748354"/>
            <a:ext cx="2098196" cy="2697416"/>
          </a:xfrm>
          <a:prstGeom prst="wedgeRoundRectCallout">
            <a:avLst>
              <a:gd name="adj1" fmla="val 22026"/>
              <a:gd name="adj2" fmla="val 57676"/>
              <a:gd name="adj3" fmla="val 16667"/>
            </a:avLst>
          </a:prstGeom>
          <a:solidFill>
            <a:srgbClr val="D8D8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54917-88EC-41AE-B505-CB81F27A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IMACS: </a:t>
            </a:r>
            <a:r>
              <a:rPr lang="en-IN" dirty="0" err="1"/>
              <a:t>HiL</a:t>
            </a:r>
            <a:r>
              <a:rPr lang="en-IN" dirty="0"/>
              <a:t> simulator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79AEF-5837-4A0D-A9B6-D49AB230C7A1}"/>
              </a:ext>
            </a:extLst>
          </p:cNvPr>
          <p:cNvSpPr txBox="1"/>
          <p:nvPr/>
        </p:nvSpPr>
        <p:spPr>
          <a:xfrm>
            <a:off x="955425" y="6372358"/>
            <a:ext cx="480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http://www.es.ele.tue.nl/cps/automotive/#imacs</a:t>
            </a:r>
            <a:endParaRPr lang="nl-NL" dirty="0"/>
          </a:p>
        </p:txBody>
      </p:sp>
      <p:pic>
        <p:nvPicPr>
          <p:cNvPr id="6" name="Picture 2" descr="ç¸å³å¾ç">
            <a:extLst>
              <a:ext uri="{FF2B5EF4-FFF2-40B4-BE49-F238E27FC236}">
                <a16:creationId xmlns:a16="http://schemas.microsoft.com/office/drawing/2014/main" id="{1AD4FC00-CDF1-4966-B71B-40957DFC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45" y="1130353"/>
            <a:ext cx="1467059" cy="110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53E195-77CA-4EB9-A812-7E10F42C83C0}"/>
              </a:ext>
            </a:extLst>
          </p:cNvPr>
          <p:cNvCxnSpPr/>
          <p:nvPr/>
        </p:nvCxnSpPr>
        <p:spPr>
          <a:xfrm>
            <a:off x="4412938" y="1706327"/>
            <a:ext cx="130461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863DFE-FF83-4E07-9915-DFA121C943B3}"/>
              </a:ext>
            </a:extLst>
          </p:cNvPr>
          <p:cNvSpPr txBox="1"/>
          <p:nvPr/>
        </p:nvSpPr>
        <p:spPr>
          <a:xfrm>
            <a:off x="4546349" y="173830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mport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C7237A17-0FBB-4DFC-B542-B648656EA0BA}"/>
              </a:ext>
            </a:extLst>
          </p:cNvPr>
          <p:cNvSpPr/>
          <p:nvPr/>
        </p:nvSpPr>
        <p:spPr>
          <a:xfrm>
            <a:off x="5422066" y="4734866"/>
            <a:ext cx="1980808" cy="12227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519C183D-3C93-4377-B19A-6D0481E8A2D4}"/>
              </a:ext>
            </a:extLst>
          </p:cNvPr>
          <p:cNvSpPr/>
          <p:nvPr/>
        </p:nvSpPr>
        <p:spPr>
          <a:xfrm>
            <a:off x="5762065" y="1208381"/>
            <a:ext cx="1551877" cy="15322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748A35-5DC3-45E8-A416-8E83E0371A0C}"/>
              </a:ext>
            </a:extLst>
          </p:cNvPr>
          <p:cNvCxnSpPr/>
          <p:nvPr/>
        </p:nvCxnSpPr>
        <p:spPr>
          <a:xfrm flipH="1" flipV="1">
            <a:off x="6997658" y="2845187"/>
            <a:ext cx="5946" cy="1889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9E9FF-8469-4972-B21C-BC431E02267B}"/>
              </a:ext>
            </a:extLst>
          </p:cNvPr>
          <p:cNvCxnSpPr/>
          <p:nvPr/>
        </p:nvCxnSpPr>
        <p:spPr>
          <a:xfrm>
            <a:off x="6012358" y="2845186"/>
            <a:ext cx="0" cy="188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B44FC71-BEBB-48C1-AB2C-D84D72B32F09}"/>
              </a:ext>
            </a:extLst>
          </p:cNvPr>
          <p:cNvSpPr/>
          <p:nvPr/>
        </p:nvSpPr>
        <p:spPr>
          <a:xfrm>
            <a:off x="6997658" y="3427525"/>
            <a:ext cx="1888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Control </a:t>
            </a:r>
            <a:r>
              <a:rPr lang="nl-NL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Inputs</a:t>
            </a:r>
            <a:b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nl-NL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(V</a:t>
            </a:r>
            <a:r>
              <a:rPr lang="nl-NL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ehicle Actuation)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931BF6-96B2-444F-AAA2-782D3B3488C0}"/>
              </a:ext>
            </a:extLst>
          </p:cNvPr>
          <p:cNvSpPr txBox="1"/>
          <p:nvPr/>
        </p:nvSpPr>
        <p:spPr>
          <a:xfrm>
            <a:off x="5251216" y="3438449"/>
            <a:ext cx="67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b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3C82F-AD5C-4F64-8714-719C36AB2702}"/>
              </a:ext>
            </a:extLst>
          </p:cNvPr>
          <p:cNvSpPr txBox="1"/>
          <p:nvPr/>
        </p:nvSpPr>
        <p:spPr>
          <a:xfrm>
            <a:off x="5974551" y="2770261"/>
            <a:ext cx="107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17EA1-DFA3-4CE3-9064-01A2C447A8B0}"/>
              </a:ext>
            </a:extLst>
          </p:cNvPr>
          <p:cNvSpPr txBox="1"/>
          <p:nvPr/>
        </p:nvSpPr>
        <p:spPr>
          <a:xfrm>
            <a:off x="5524137" y="5930643"/>
            <a:ext cx="177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pc="-10" dirty="0">
                <a:cs typeface="Calibri"/>
              </a:rPr>
              <a:t>Nvi</a:t>
            </a:r>
            <a:r>
              <a:rPr lang="nl-NL" spc="-20" dirty="0">
                <a:cs typeface="Calibri"/>
              </a:rPr>
              <a:t>d</a:t>
            </a:r>
            <a:r>
              <a:rPr lang="nl-NL" spc="-10" dirty="0">
                <a:cs typeface="Calibri"/>
              </a:rPr>
              <a:t>ia</a:t>
            </a:r>
            <a:r>
              <a:rPr lang="nl-NL" dirty="0">
                <a:cs typeface="Calibri"/>
              </a:rPr>
              <a:t> </a:t>
            </a:r>
            <a:r>
              <a:rPr lang="nl-NL" spc="-10" dirty="0">
                <a:cs typeface="Calibri"/>
              </a:rPr>
              <a:t>Drive</a:t>
            </a:r>
            <a:r>
              <a:rPr lang="nl-NL" dirty="0">
                <a:cs typeface="Calibri"/>
              </a:rPr>
              <a:t> </a:t>
            </a:r>
            <a:r>
              <a:rPr lang="nl-NL" spc="-10" dirty="0">
                <a:cs typeface="Calibri"/>
              </a:rPr>
              <a:t>PX2</a:t>
            </a:r>
            <a:endParaRPr lang="nl-NL" dirty="0"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72AE8E-F70C-4AC9-9810-5016EAB28AF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832905" y="3730652"/>
            <a:ext cx="0" cy="401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EF4462F-D5D2-4EA7-B4B9-DDED9A788631}"/>
              </a:ext>
            </a:extLst>
          </p:cNvPr>
          <p:cNvSpPr/>
          <p:nvPr/>
        </p:nvSpPr>
        <p:spPr>
          <a:xfrm>
            <a:off x="7702739" y="4131976"/>
            <a:ext cx="2260332" cy="333515"/>
          </a:xfrm>
          <a:prstGeom prst="rect">
            <a:avLst/>
          </a:prstGeom>
          <a:solidFill>
            <a:srgbClr val="F9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ISP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8F1E8D-F98E-4F7B-822E-5153C7176747}"/>
              </a:ext>
            </a:extLst>
          </p:cNvPr>
          <p:cNvSpPr/>
          <p:nvPr/>
        </p:nvSpPr>
        <p:spPr>
          <a:xfrm>
            <a:off x="7702739" y="5634396"/>
            <a:ext cx="2260332" cy="345946"/>
          </a:xfrm>
          <a:prstGeom prst="rect">
            <a:avLst/>
          </a:prstGeom>
          <a:solidFill>
            <a:srgbClr val="D6D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267E5B-F6DC-43B4-BA7D-3B1046E87FD1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>
            <a:off x="8832905" y="4465491"/>
            <a:ext cx="0" cy="417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811A4C-6AA7-4B1D-9D99-700D04C73166}"/>
              </a:ext>
            </a:extLst>
          </p:cNvPr>
          <p:cNvCxnSpPr>
            <a:cxnSpLocks/>
            <a:stCxn id="22" idx="2"/>
            <a:endCxn id="26" idx="1"/>
          </p:cNvCxnSpPr>
          <p:nvPr/>
        </p:nvCxnSpPr>
        <p:spPr>
          <a:xfrm>
            <a:off x="8832905" y="5980342"/>
            <a:ext cx="0" cy="448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2023DF-09AD-48CB-8474-20F86F5B3311}"/>
              </a:ext>
            </a:extLst>
          </p:cNvPr>
          <p:cNvSpPr txBox="1"/>
          <p:nvPr/>
        </p:nvSpPr>
        <p:spPr>
          <a:xfrm>
            <a:off x="8831049" y="3642934"/>
            <a:ext cx="146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6E98BF-5923-4367-8066-48AF804F95D1}"/>
              </a:ext>
            </a:extLst>
          </p:cNvPr>
          <p:cNvSpPr txBox="1"/>
          <p:nvPr/>
        </p:nvSpPr>
        <p:spPr>
          <a:xfrm>
            <a:off x="8832905" y="6105558"/>
            <a:ext cx="155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nl-NL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nl-NL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control</a:t>
            </a:r>
            <a:r>
              <a:rPr lang="nl-NL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inputs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ular Callout 30">
            <a:extLst>
              <a:ext uri="{FF2B5EF4-FFF2-40B4-BE49-F238E27FC236}">
                <a16:creationId xmlns:a16="http://schemas.microsoft.com/office/drawing/2014/main" id="{E8B5AF21-1043-49BE-BC43-34C11980043F}"/>
              </a:ext>
            </a:extLst>
          </p:cNvPr>
          <p:cNvSpPr/>
          <p:nvPr/>
        </p:nvSpPr>
        <p:spPr>
          <a:xfrm rot="5400000">
            <a:off x="7828520" y="932823"/>
            <a:ext cx="2077535" cy="2628651"/>
          </a:xfrm>
          <a:prstGeom prst="wedgeRoundRectCallout">
            <a:avLst>
              <a:gd name="adj1" fmla="val -22125"/>
              <a:gd name="adj2" fmla="val 6045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090226-7393-41DD-AEBA-87EB55DCA5CE}"/>
              </a:ext>
            </a:extLst>
          </p:cNvPr>
          <p:cNvSpPr txBox="1"/>
          <p:nvPr/>
        </p:nvSpPr>
        <p:spPr>
          <a:xfrm>
            <a:off x="7641291" y="1189084"/>
            <a:ext cx="245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Environment</a:t>
            </a:r>
          </a:p>
        </p:txBody>
      </p:sp>
      <p:sp>
        <p:nvSpPr>
          <p:cNvPr id="30" name="Rounded Rectangle 35">
            <a:extLst>
              <a:ext uri="{FF2B5EF4-FFF2-40B4-BE49-F238E27FC236}">
                <a16:creationId xmlns:a16="http://schemas.microsoft.com/office/drawing/2014/main" id="{08A493C4-28C3-4DF6-AF6C-1CD05E30B326}"/>
              </a:ext>
            </a:extLst>
          </p:cNvPr>
          <p:cNvSpPr/>
          <p:nvPr/>
        </p:nvSpPr>
        <p:spPr>
          <a:xfrm>
            <a:off x="2512895" y="1233728"/>
            <a:ext cx="1853480" cy="8739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546021-A8FF-4FC8-925A-53873A5D3901}"/>
              </a:ext>
            </a:extLst>
          </p:cNvPr>
          <p:cNvSpPr/>
          <p:nvPr/>
        </p:nvSpPr>
        <p:spPr>
          <a:xfrm>
            <a:off x="7702739" y="4883186"/>
            <a:ext cx="2260332" cy="3335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(IP)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51D8A6-4013-4F56-9038-D21C5126DF1C}"/>
              </a:ext>
            </a:extLst>
          </p:cNvPr>
          <p:cNvCxnSpPr>
            <a:cxnSpLocks/>
            <a:stCxn id="38" idx="2"/>
            <a:endCxn id="22" idx="0"/>
          </p:cNvCxnSpPr>
          <p:nvPr/>
        </p:nvCxnSpPr>
        <p:spPr>
          <a:xfrm>
            <a:off x="8832905" y="5216701"/>
            <a:ext cx="0" cy="417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ject 35">
            <a:extLst>
              <a:ext uri="{FF2B5EF4-FFF2-40B4-BE49-F238E27FC236}">
                <a16:creationId xmlns:a16="http://schemas.microsoft.com/office/drawing/2014/main" id="{BF64E18C-F938-4178-80C7-BFCD447D29FE}"/>
              </a:ext>
            </a:extLst>
          </p:cNvPr>
          <p:cNvSpPr txBox="1"/>
          <p:nvPr/>
        </p:nvSpPr>
        <p:spPr>
          <a:xfrm>
            <a:off x="3924755" y="5067433"/>
            <a:ext cx="406400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spc="25" dirty="0">
                <a:latin typeface="Calibri"/>
                <a:cs typeface="Calibri"/>
              </a:rPr>
              <a:t>+</a:t>
            </a:r>
            <a:endParaRPr sz="5950">
              <a:latin typeface="Calibri"/>
              <a:cs typeface="Calibri"/>
            </a:endParaRPr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02845A6C-C1FD-4C21-8125-B0E3EE36CA66}"/>
              </a:ext>
            </a:extLst>
          </p:cNvPr>
          <p:cNvSpPr/>
          <p:nvPr/>
        </p:nvSpPr>
        <p:spPr>
          <a:xfrm>
            <a:off x="4321553" y="4992045"/>
            <a:ext cx="946807" cy="9080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66BD0946-F8D4-45D3-82BB-6E8FC2B9FDAD}"/>
              </a:ext>
            </a:extLst>
          </p:cNvPr>
          <p:cNvSpPr/>
          <p:nvPr/>
        </p:nvSpPr>
        <p:spPr>
          <a:xfrm>
            <a:off x="3113148" y="5044206"/>
            <a:ext cx="806920" cy="802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2F884F-3F6A-4BC8-A248-4C4CBFFE208E}"/>
              </a:ext>
            </a:extLst>
          </p:cNvPr>
          <p:cNvSpPr txBox="1"/>
          <p:nvPr/>
        </p:nvSpPr>
        <p:spPr>
          <a:xfrm>
            <a:off x="6105169" y="4022248"/>
            <a:ext cx="79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40F0D41-7C03-4CB4-BC2D-64975CB25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227" y="1524185"/>
            <a:ext cx="2232844" cy="168246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33</a:t>
            </a:fld>
            <a:endParaRPr lang="en-GB" dirty="0"/>
          </a:p>
        </p:txBody>
      </p:sp>
      <p:pic>
        <p:nvPicPr>
          <p:cNvPr id="39" name="Picture 2" descr="“v-rep”的图片搜索结果">
            <a:extLst>
              <a:ext uri="{FF2B5EF4-FFF2-40B4-BE49-F238E27FC236}">
                <a16:creationId xmlns:a16="http://schemas.microsoft.com/office/drawing/2014/main" id="{280BE417-E9DE-4098-BE5C-7567C5C9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230" y="1448538"/>
            <a:ext cx="1331547" cy="105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5" grpId="0"/>
      <p:bldP spid="26" grpId="0"/>
      <p:bldP spid="27" grpId="0" animBg="1"/>
      <p:bldP spid="28" grpId="0"/>
      <p:bldP spid="3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872C-908A-40E5-A6FB-7A4DA84B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Results: Degree of approximation vs </a:t>
            </a:r>
            <a:r>
              <a:rPr lang="en-IN" dirty="0" err="1"/>
              <a:t>QoC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66521-2790-422B-B3C0-7F91C830C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55" y="2387053"/>
            <a:ext cx="5019675" cy="29432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A8E6C9-01B6-4217-858C-542C4DE0483A}"/>
              </a:ext>
            </a:extLst>
          </p:cNvPr>
          <p:cNvSpPr/>
          <p:nvPr/>
        </p:nvSpPr>
        <p:spPr>
          <a:xfrm>
            <a:off x="1233772" y="5443997"/>
            <a:ext cx="4802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without considering improved timing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3248C1-6E8E-4546-9C6F-6E06563910CF}"/>
              </a:ext>
            </a:extLst>
          </p:cNvPr>
          <p:cNvSpPr/>
          <p:nvPr/>
        </p:nvSpPr>
        <p:spPr>
          <a:xfrm>
            <a:off x="7224302" y="5443997"/>
            <a:ext cx="3752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considering improved timing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03625-B754-4D41-808F-08A5D6621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86" y="993532"/>
            <a:ext cx="9100458" cy="1521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C3FD45-4ADB-4569-937B-641E06D8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282" y="2417148"/>
            <a:ext cx="5107996" cy="30394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34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6FB82-4F81-4D88-9F87-EA2EADE0F350}"/>
              </a:ext>
            </a:extLst>
          </p:cNvPr>
          <p:cNvSpPr/>
          <p:nvPr/>
        </p:nvSpPr>
        <p:spPr>
          <a:xfrm>
            <a:off x="1892461" y="1910814"/>
            <a:ext cx="9578050" cy="553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5132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872C-908A-40E5-A6FB-7A4DA84B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Results: Trade-offs </a:t>
            </a:r>
            <a:r>
              <a:rPr lang="en-IN" dirty="0" err="1"/>
              <a:t>wrt</a:t>
            </a:r>
            <a:r>
              <a:rPr lang="en-IN" dirty="0"/>
              <a:t> Degree of Approximation</a:t>
            </a:r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A69287-5499-4F1B-A306-42FD90376D7C}"/>
              </a:ext>
            </a:extLst>
          </p:cNvPr>
          <p:cNvSpPr txBox="1">
            <a:spLocks/>
          </p:cNvSpPr>
          <p:nvPr/>
        </p:nvSpPr>
        <p:spPr>
          <a:xfrm>
            <a:off x="1442760" y="1623420"/>
            <a:ext cx="4376999" cy="338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3200" b="1" dirty="0">
              <a:solidFill>
                <a:srgbClr val="FF0000"/>
              </a:solidFill>
            </a:endParaRPr>
          </a:p>
          <a:p>
            <a:r>
              <a:rPr lang="en-IN" sz="3200" b="1" dirty="0" err="1">
                <a:solidFill>
                  <a:srgbClr val="FF0000"/>
                </a:solidFill>
              </a:rPr>
              <a:t>QoC</a:t>
            </a:r>
            <a:endParaRPr lang="en-IN" sz="3200" b="1" dirty="0">
              <a:solidFill>
                <a:srgbClr val="FF0000"/>
              </a:solidFill>
            </a:endParaRPr>
          </a:p>
          <a:p>
            <a:r>
              <a:rPr lang="en-IN" sz="3200" b="1" dirty="0">
                <a:solidFill>
                  <a:srgbClr val="FF0000"/>
                </a:solidFill>
              </a:rPr>
              <a:t>Delay</a:t>
            </a:r>
          </a:p>
          <a:p>
            <a:r>
              <a:rPr lang="en-IN" sz="3200" b="1" dirty="0">
                <a:solidFill>
                  <a:srgbClr val="FF0000"/>
                </a:solidFill>
              </a:rPr>
              <a:t>Energy</a:t>
            </a:r>
          </a:p>
          <a:p>
            <a:r>
              <a:rPr lang="en-IN" sz="3200" b="1" dirty="0">
                <a:solidFill>
                  <a:srgbClr val="FF0000"/>
                </a:solidFill>
              </a:rPr>
              <a:t>Memory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69F479-A729-44B8-BA19-9F389665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75" y="1148403"/>
            <a:ext cx="6242698" cy="51887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872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9F90-A8F7-42C4-A371-3B7290CA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Conclusions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506A-56E8-4A4F-AF93-21E3B1C61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Image-</a:t>
            </a:r>
            <a:r>
              <a:rPr lang="nl-NL" dirty="0" err="1"/>
              <a:t>based</a:t>
            </a:r>
            <a:r>
              <a:rPr lang="nl-NL" dirty="0"/>
              <a:t> control suffers </a:t>
            </a:r>
            <a:r>
              <a:rPr lang="nl-NL" dirty="0" err="1"/>
              <a:t>from</a:t>
            </a:r>
            <a:r>
              <a:rPr lang="nl-NL" dirty="0"/>
              <a:t> long processing delay; </a:t>
            </a:r>
          </a:p>
          <a:p>
            <a:endParaRPr lang="nl-NL" dirty="0"/>
          </a:p>
          <a:p>
            <a:r>
              <a:rPr lang="nl-NL" dirty="0"/>
              <a:t>Image-</a:t>
            </a:r>
            <a:r>
              <a:rPr lang="nl-NL" dirty="0" err="1"/>
              <a:t>approximation</a:t>
            </a:r>
            <a:r>
              <a:rPr lang="nl-NL" dirty="0"/>
              <a:t> is </a:t>
            </a:r>
            <a:r>
              <a:rPr lang="nl-NL" err="1"/>
              <a:t>one</a:t>
            </a:r>
            <a:r>
              <a:rPr lang="nl-NL"/>
              <a:t> promising </a:t>
            </a:r>
            <a:r>
              <a:rPr lang="nl-NL" dirty="0"/>
              <a:t>approach </a:t>
            </a:r>
            <a:r>
              <a:rPr lang="nl-NL" dirty="0" err="1"/>
              <a:t>to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long delay and save </a:t>
            </a:r>
            <a:r>
              <a:rPr lang="nl-NL" dirty="0" err="1"/>
              <a:t>compute</a:t>
            </a:r>
            <a:r>
              <a:rPr lang="nl-NL" dirty="0"/>
              <a:t> energy;</a:t>
            </a:r>
          </a:p>
          <a:p>
            <a:endParaRPr lang="nl-NL" dirty="0"/>
          </a:p>
          <a:p>
            <a:r>
              <a:rPr lang="en-IN" dirty="0"/>
              <a:t>There are several knobs that decides the performance of the overall IBC system;</a:t>
            </a:r>
          </a:p>
          <a:p>
            <a:endParaRPr lang="en-IN" dirty="0"/>
          </a:p>
          <a:p>
            <a:r>
              <a:rPr lang="en-IN" dirty="0"/>
              <a:t>Extensive design space exploration is required to design sweet-spots;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483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7756743" y="5784223"/>
            <a:ext cx="3260725" cy="1098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sz="1800" dirty="0">
                <a:hlinkClick r:id="rId3"/>
              </a:rPr>
              <a:t>S.Mohamed@tue.nl</a:t>
            </a: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1800" dirty="0"/>
          </a:p>
          <a:p>
            <a:pPr fontAlgn="auto">
              <a:spcAft>
                <a:spcPts val="0"/>
              </a:spcAft>
              <a:defRPr/>
            </a:pPr>
            <a:endParaRPr lang="en-IN" sz="1800" dirty="0"/>
          </a:p>
        </p:txBody>
      </p:sp>
      <p:pic>
        <p:nvPicPr>
          <p:cNvPr id="25605" name="Picture 10" descr="http://www.iconsdb.com/icons/preview/caribbean-blue/email-xx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31" y="5800275"/>
            <a:ext cx="266700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Tijdelijke aanduiding voor afbeelding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>
          <a:xfrm>
            <a:off x="-2" y="562870"/>
            <a:ext cx="12192001" cy="5179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44"/>
            <a:ext cx="2503990" cy="580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10EA96-7849-43D1-8D38-E937BB7D048D}"/>
              </a:ext>
            </a:extLst>
          </p:cNvPr>
          <p:cNvSpPr txBox="1"/>
          <p:nvPr/>
        </p:nvSpPr>
        <p:spPr>
          <a:xfrm>
            <a:off x="1288656" y="5784223"/>
            <a:ext cx="480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http://www.es.ele.tue.nl/cps/automotive/#imacs</a:t>
            </a:r>
            <a:endParaRPr lang="nl-NL" dirty="0"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869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183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64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kstvak 13"/>
          <p:cNvSpPr txBox="1"/>
          <p:nvPr/>
        </p:nvSpPr>
        <p:spPr>
          <a:xfrm>
            <a:off x="718770" y="2334937"/>
            <a:ext cx="132910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cs typeface="Arial"/>
              </a:rPr>
              <a:t>Dependant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Right Arrow 5"/>
          <p:cNvSpPr/>
          <p:nvPr/>
        </p:nvSpPr>
        <p:spPr>
          <a:xfrm rot="19139658">
            <a:off x="1826946" y="178791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337072">
            <a:off x="76008" y="324378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430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7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kstvak 13"/>
          <p:cNvSpPr txBox="1"/>
          <p:nvPr/>
        </p:nvSpPr>
        <p:spPr>
          <a:xfrm>
            <a:off x="718770" y="2334937"/>
            <a:ext cx="132910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cs typeface="Arial"/>
              </a:rPr>
              <a:t>Dependant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Right Arrow 5"/>
          <p:cNvSpPr/>
          <p:nvPr/>
        </p:nvSpPr>
        <p:spPr>
          <a:xfrm rot="19139658">
            <a:off x="1826946" y="178791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337072">
            <a:off x="76008" y="324378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45" y="1754978"/>
            <a:ext cx="5591055" cy="38090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0550" y="6452754"/>
            <a:ext cx="8629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kern="0" dirty="0"/>
              <a:t> 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6526588"/>
            <a:ext cx="67627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[Image Source: http://arch2neu.saclay.inria.fr/NIAC/luis_ceze.pdf]</a:t>
            </a:r>
            <a:endParaRPr lang="en-US" sz="1100" b="1" dirty="0"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11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9915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“approximate computing”?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-331210" y="1170132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1" name="Visio" r:id="rId3" imgW="8143886" imgH="5429173" progId="Visio.Drawing.15">
                  <p:embed/>
                </p:oleObj>
              </mc:Choice>
              <mc:Fallback>
                <p:oleObj name="Visio" r:id="rId3" imgW="8143886" imgH="5429173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1210" y="1170132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kstvak 13"/>
          <p:cNvSpPr txBox="1"/>
          <p:nvPr/>
        </p:nvSpPr>
        <p:spPr>
          <a:xfrm>
            <a:off x="718770" y="2334937"/>
            <a:ext cx="1329105" cy="597740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cs typeface="Arial"/>
              </a:rPr>
              <a:t>Dependant</a:t>
            </a:r>
            <a:endParaRPr lang="en-US" sz="10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Right Arrow 5"/>
          <p:cNvSpPr/>
          <p:nvPr/>
        </p:nvSpPr>
        <p:spPr>
          <a:xfrm rot="19139658">
            <a:off x="1826946" y="178791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337072">
            <a:off x="76008" y="3243780"/>
            <a:ext cx="635644" cy="236040"/>
          </a:xfrm>
          <a:prstGeom prst="righ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6452754"/>
            <a:ext cx="8629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kern="0" dirty="0"/>
              <a:t> 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6526588"/>
            <a:ext cx="67627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[Image Source: http://arch2neu.saclay.inria.fr/NIAC/luis_ceze.pdf]</a:t>
            </a:r>
            <a:endParaRPr lang="en-US" sz="1100" b="1" dirty="0"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089" y="1802603"/>
            <a:ext cx="5637062" cy="3809084"/>
          </a:xfrm>
          <a:prstGeom prst="rect">
            <a:avLst/>
          </a:prstGeom>
        </p:spPr>
      </p:pic>
      <p:sp>
        <p:nvSpPr>
          <p:cNvPr id="12" name="Tekstvak 13"/>
          <p:cNvSpPr txBox="1"/>
          <p:nvPr/>
        </p:nvSpPr>
        <p:spPr>
          <a:xfrm>
            <a:off x="550406" y="1085290"/>
            <a:ext cx="1316101" cy="668095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Particular Technology Node</a:t>
            </a:r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234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PS-PPT-Template.potx" id="{397C268A-8F3E-42B3-8198-4A9839E4AFCD}" vid="{0D385A37-8960-4C45-805D-16C6C05C8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oCPS-ESRx_Surname</Template>
  <TotalTime>18204</TotalTime>
  <Words>955</Words>
  <Application>Microsoft Office PowerPoint</Application>
  <PresentationFormat>Widescreen</PresentationFormat>
  <Paragraphs>323</Paragraphs>
  <Slides>37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Bebas</vt:lpstr>
      <vt:lpstr>Calibri</vt:lpstr>
      <vt:lpstr>Cambria Math</vt:lpstr>
      <vt:lpstr>Times New Roman</vt:lpstr>
      <vt:lpstr>Office Theme</vt:lpstr>
      <vt:lpstr>Visio</vt:lpstr>
      <vt:lpstr>PowerPoint Presentation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What is “approximate computing”?</vt:lpstr>
      <vt:lpstr>Opposite View to Traditional Computing</vt:lpstr>
      <vt:lpstr>Approximations across the system stack</vt:lpstr>
      <vt:lpstr>Error Resilient Applications</vt:lpstr>
      <vt:lpstr>Approximate computing: Image approximation</vt:lpstr>
      <vt:lpstr>Image Processing benefits from Approximate Computing!</vt:lpstr>
      <vt:lpstr>PowerPoint Presentation</vt:lpstr>
      <vt:lpstr>Image-approximation  in-the-loop</vt:lpstr>
      <vt:lpstr>Lane keeping assist system (LKAS)</vt:lpstr>
      <vt:lpstr>PowerPoint Presentation</vt:lpstr>
      <vt:lpstr>Execution time analysis: profiling</vt:lpstr>
      <vt:lpstr> Image Signal Processor [ISP]</vt:lpstr>
      <vt:lpstr>ISP Approximation: tuning knobs</vt:lpstr>
      <vt:lpstr>What is the impact of approximation on IBC?</vt:lpstr>
      <vt:lpstr>What is the impact of approximation on IBC?</vt:lpstr>
      <vt:lpstr>What is the impact of approximation on IBC?</vt:lpstr>
      <vt:lpstr>Impact on image quality</vt:lpstr>
      <vt:lpstr>Impact of image quality on QoC</vt:lpstr>
      <vt:lpstr>PowerPoint Presentation</vt:lpstr>
      <vt:lpstr>How to check if it is safe to approximate images for  safety-critical IBC systems? </vt:lpstr>
      <vt:lpstr>IMACS framework: software-in-the-loop &amp;  hardware-in-the-loop simulation</vt:lpstr>
      <vt:lpstr>PowerPoint Presentation</vt:lpstr>
      <vt:lpstr>IMACS: SiL simulator</vt:lpstr>
      <vt:lpstr>IMACS: HiL simulator</vt:lpstr>
      <vt:lpstr>Results: Degree of approximation vs QoC</vt:lpstr>
      <vt:lpstr>Results: Trade-offs wrt Degree of Approximation</vt:lpstr>
      <vt:lpstr>Conclusions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Goswami, D.</dc:creator>
  <cp:lastModifiedBy>Mohamed, S.</cp:lastModifiedBy>
  <cp:revision>134</cp:revision>
  <dcterms:created xsi:type="dcterms:W3CDTF">2017-01-09T11:25:06Z</dcterms:created>
  <dcterms:modified xsi:type="dcterms:W3CDTF">2020-03-02T14:38:07Z</dcterms:modified>
</cp:coreProperties>
</file>